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71" r:id="rId2"/>
    <p:sldId id="277" r:id="rId3"/>
    <p:sldId id="272" r:id="rId4"/>
    <p:sldId id="288" r:id="rId5"/>
    <p:sldId id="257" r:id="rId6"/>
    <p:sldId id="278" r:id="rId7"/>
    <p:sldId id="284" r:id="rId8"/>
    <p:sldId id="279" r:id="rId9"/>
    <p:sldId id="287" r:id="rId10"/>
    <p:sldId id="286" r:id="rId11"/>
    <p:sldId id="258" r:id="rId12"/>
    <p:sldId id="290" r:id="rId13"/>
    <p:sldId id="291" r:id="rId14"/>
    <p:sldId id="292" r:id="rId15"/>
    <p:sldId id="293" r:id="rId16"/>
    <p:sldId id="289" r:id="rId17"/>
    <p:sldId id="294" r:id="rId18"/>
    <p:sldId id="295" r:id="rId19"/>
    <p:sldId id="298" r:id="rId20"/>
    <p:sldId id="296" r:id="rId21"/>
    <p:sldId id="297" r:id="rId22"/>
    <p:sldId id="299" r:id="rId23"/>
    <p:sldId id="302" r:id="rId24"/>
    <p:sldId id="300" r:id="rId25"/>
    <p:sldId id="301" r:id="rId26"/>
    <p:sldId id="303" r:id="rId27"/>
    <p:sldId id="304" r:id="rId28"/>
    <p:sldId id="305" r:id="rId29"/>
    <p:sldId id="306" r:id="rId30"/>
    <p:sldId id="307" r:id="rId31"/>
    <p:sldId id="281" r:id="rId32"/>
    <p:sldId id="282" r:id="rId33"/>
    <p:sldId id="283" r:id="rId34"/>
    <p:sldId id="259" r:id="rId35"/>
    <p:sldId id="261" r:id="rId36"/>
    <p:sldId id="260" r:id="rId37"/>
    <p:sldId id="262" r:id="rId38"/>
    <p:sldId id="263" r:id="rId39"/>
    <p:sldId id="26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94660"/>
  </p:normalViewPr>
  <p:slideViewPr>
    <p:cSldViewPr snapToGrid="0" showGuides="1">
      <p:cViewPr varScale="1">
        <p:scale>
          <a:sx n="78" d="100"/>
          <a:sy n="78" d="100"/>
        </p:scale>
        <p:origin x="79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D050D0-F82D-416E-B012-5C046B101FE0}" type="datetimeFigureOut">
              <a:rPr lang="en-IN" smtClean="0"/>
              <a:t>09-12-2021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4F4D49-E4BE-4075-AA45-C91E01A0E212}" type="slidenum">
              <a:rPr lang="en-IN" smtClean="0"/>
              <a:t>‹#›</a:t>
            </a:fld>
            <a:endParaRPr lang="en-IN"/>
          </a:p>
        </p:txBody>
      </p:sp>
    </p:spTree>
    <p:extLst>
      <p:ext uri="{BB962C8B-B14F-4D97-AF65-F5344CB8AC3E}">
        <p14:creationId xmlns:p14="http://schemas.microsoft.com/office/powerpoint/2010/main" val="35454598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D4F4D49-E4BE-4075-AA45-C91E01A0E212}" type="slidenum">
              <a:rPr lang="en-IN" smtClean="0"/>
              <a:t>13</a:t>
            </a:fld>
            <a:endParaRPr lang="en-IN"/>
          </a:p>
        </p:txBody>
      </p:sp>
    </p:spTree>
    <p:extLst>
      <p:ext uri="{BB962C8B-B14F-4D97-AF65-F5344CB8AC3E}">
        <p14:creationId xmlns:p14="http://schemas.microsoft.com/office/powerpoint/2010/main" val="30570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D4F4D49-E4BE-4075-AA45-C91E01A0E212}" type="slidenum">
              <a:rPr lang="en-IN" smtClean="0"/>
              <a:t>31</a:t>
            </a:fld>
            <a:endParaRPr lang="en-IN"/>
          </a:p>
        </p:txBody>
      </p:sp>
    </p:spTree>
    <p:extLst>
      <p:ext uri="{BB962C8B-B14F-4D97-AF65-F5344CB8AC3E}">
        <p14:creationId xmlns:p14="http://schemas.microsoft.com/office/powerpoint/2010/main" val="213230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6D4F4D49-E4BE-4075-AA45-C91E01A0E212}" type="slidenum">
              <a:rPr lang="en-IN" smtClean="0"/>
              <a:t>36</a:t>
            </a:fld>
            <a:endParaRPr lang="en-IN"/>
          </a:p>
        </p:txBody>
      </p:sp>
    </p:spTree>
    <p:extLst>
      <p:ext uri="{BB962C8B-B14F-4D97-AF65-F5344CB8AC3E}">
        <p14:creationId xmlns:p14="http://schemas.microsoft.com/office/powerpoint/2010/main" val="912927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F6454-55F3-46CF-8101-BDD323390D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B6B5F67-44EB-4C54-BD04-06015BDA73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4573732-8ADF-4F77-895C-4273B588E5B5}"/>
              </a:ext>
            </a:extLst>
          </p:cNvPr>
          <p:cNvSpPr>
            <a:spLocks noGrp="1"/>
          </p:cNvSpPr>
          <p:nvPr>
            <p:ph type="dt" sz="half" idx="10"/>
          </p:nvPr>
        </p:nvSpPr>
        <p:spPr/>
        <p:txBody>
          <a:bodyPr/>
          <a:lstStyle/>
          <a:p>
            <a:fld id="{F93A951E-7323-4E78-8815-953BBB375ABB}" type="datetimeFigureOut">
              <a:rPr lang="en-IN" smtClean="0"/>
              <a:t>09-12-2021</a:t>
            </a:fld>
            <a:endParaRPr lang="en-IN"/>
          </a:p>
        </p:txBody>
      </p:sp>
      <p:sp>
        <p:nvSpPr>
          <p:cNvPr id="5" name="Footer Placeholder 4">
            <a:extLst>
              <a:ext uri="{FF2B5EF4-FFF2-40B4-BE49-F238E27FC236}">
                <a16:creationId xmlns:a16="http://schemas.microsoft.com/office/drawing/2014/main" id="{E104BC3C-CA8A-4D41-A13D-871275A714D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1C551F8-B7C3-4889-9918-30B2C66D2981}"/>
              </a:ext>
            </a:extLst>
          </p:cNvPr>
          <p:cNvSpPr>
            <a:spLocks noGrp="1"/>
          </p:cNvSpPr>
          <p:nvPr>
            <p:ph type="sldNum" sz="quarter" idx="12"/>
          </p:nvPr>
        </p:nvSpPr>
        <p:spPr/>
        <p:txBody>
          <a:bodyPr/>
          <a:lstStyle/>
          <a:p>
            <a:fld id="{B757F603-1575-4E40-8242-444FB89E4D7F}" type="slidenum">
              <a:rPr lang="en-IN" smtClean="0"/>
              <a:t>‹#›</a:t>
            </a:fld>
            <a:endParaRPr lang="en-IN"/>
          </a:p>
        </p:txBody>
      </p:sp>
    </p:spTree>
    <p:extLst>
      <p:ext uri="{BB962C8B-B14F-4D97-AF65-F5344CB8AC3E}">
        <p14:creationId xmlns:p14="http://schemas.microsoft.com/office/powerpoint/2010/main" val="2366523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7DFF6-EE9B-4068-805D-08404930CBF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D878978-06D5-4540-9BBF-0CF0C2CE681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9567BA-AB36-40E6-9009-A1E3B25BD693}"/>
              </a:ext>
            </a:extLst>
          </p:cNvPr>
          <p:cNvSpPr>
            <a:spLocks noGrp="1"/>
          </p:cNvSpPr>
          <p:nvPr>
            <p:ph type="dt" sz="half" idx="10"/>
          </p:nvPr>
        </p:nvSpPr>
        <p:spPr/>
        <p:txBody>
          <a:bodyPr/>
          <a:lstStyle/>
          <a:p>
            <a:fld id="{F93A951E-7323-4E78-8815-953BBB375ABB}" type="datetimeFigureOut">
              <a:rPr lang="en-IN" smtClean="0"/>
              <a:t>09-12-2021</a:t>
            </a:fld>
            <a:endParaRPr lang="en-IN"/>
          </a:p>
        </p:txBody>
      </p:sp>
      <p:sp>
        <p:nvSpPr>
          <p:cNvPr id="5" name="Footer Placeholder 4">
            <a:extLst>
              <a:ext uri="{FF2B5EF4-FFF2-40B4-BE49-F238E27FC236}">
                <a16:creationId xmlns:a16="http://schemas.microsoft.com/office/drawing/2014/main" id="{70E5E6C0-8511-4F5A-BC9B-F6D12BEEA04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79069F2-A6C8-40BF-8BE5-C2DCD37B3335}"/>
              </a:ext>
            </a:extLst>
          </p:cNvPr>
          <p:cNvSpPr>
            <a:spLocks noGrp="1"/>
          </p:cNvSpPr>
          <p:nvPr>
            <p:ph type="sldNum" sz="quarter" idx="12"/>
          </p:nvPr>
        </p:nvSpPr>
        <p:spPr/>
        <p:txBody>
          <a:bodyPr/>
          <a:lstStyle/>
          <a:p>
            <a:fld id="{B757F603-1575-4E40-8242-444FB89E4D7F}" type="slidenum">
              <a:rPr lang="en-IN" smtClean="0"/>
              <a:t>‹#›</a:t>
            </a:fld>
            <a:endParaRPr lang="en-IN"/>
          </a:p>
        </p:txBody>
      </p:sp>
    </p:spTree>
    <p:extLst>
      <p:ext uri="{BB962C8B-B14F-4D97-AF65-F5344CB8AC3E}">
        <p14:creationId xmlns:p14="http://schemas.microsoft.com/office/powerpoint/2010/main" val="2373134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82D668-0778-43A2-9686-B0EB7FD8F8A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B3BEC07-AF2B-4BD5-81C5-B465DE4504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EDB645-5A4B-44F3-938D-C231E925528A}"/>
              </a:ext>
            </a:extLst>
          </p:cNvPr>
          <p:cNvSpPr>
            <a:spLocks noGrp="1"/>
          </p:cNvSpPr>
          <p:nvPr>
            <p:ph type="dt" sz="half" idx="10"/>
          </p:nvPr>
        </p:nvSpPr>
        <p:spPr/>
        <p:txBody>
          <a:bodyPr/>
          <a:lstStyle/>
          <a:p>
            <a:fld id="{F93A951E-7323-4E78-8815-953BBB375ABB}" type="datetimeFigureOut">
              <a:rPr lang="en-IN" smtClean="0"/>
              <a:t>09-12-2021</a:t>
            </a:fld>
            <a:endParaRPr lang="en-IN"/>
          </a:p>
        </p:txBody>
      </p:sp>
      <p:sp>
        <p:nvSpPr>
          <p:cNvPr id="5" name="Footer Placeholder 4">
            <a:extLst>
              <a:ext uri="{FF2B5EF4-FFF2-40B4-BE49-F238E27FC236}">
                <a16:creationId xmlns:a16="http://schemas.microsoft.com/office/drawing/2014/main" id="{B237B0F3-BFBC-4484-914C-4267B55DFF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48C3E4-69A6-4244-998A-2C65218B4814}"/>
              </a:ext>
            </a:extLst>
          </p:cNvPr>
          <p:cNvSpPr>
            <a:spLocks noGrp="1"/>
          </p:cNvSpPr>
          <p:nvPr>
            <p:ph type="sldNum" sz="quarter" idx="12"/>
          </p:nvPr>
        </p:nvSpPr>
        <p:spPr/>
        <p:txBody>
          <a:bodyPr/>
          <a:lstStyle/>
          <a:p>
            <a:fld id="{B757F603-1575-4E40-8242-444FB89E4D7F}" type="slidenum">
              <a:rPr lang="en-IN" smtClean="0"/>
              <a:t>‹#›</a:t>
            </a:fld>
            <a:endParaRPr lang="en-IN"/>
          </a:p>
        </p:txBody>
      </p:sp>
    </p:spTree>
    <p:extLst>
      <p:ext uri="{BB962C8B-B14F-4D97-AF65-F5344CB8AC3E}">
        <p14:creationId xmlns:p14="http://schemas.microsoft.com/office/powerpoint/2010/main" val="2086469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37D48-0816-4F38-B40D-716EEEBA34C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ACFA31A-CC59-45C6-860A-53330DCACB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4FC7F84-8630-4E23-A19A-5CC10B4C251A}"/>
              </a:ext>
            </a:extLst>
          </p:cNvPr>
          <p:cNvSpPr>
            <a:spLocks noGrp="1"/>
          </p:cNvSpPr>
          <p:nvPr>
            <p:ph type="dt" sz="half" idx="10"/>
          </p:nvPr>
        </p:nvSpPr>
        <p:spPr/>
        <p:txBody>
          <a:bodyPr/>
          <a:lstStyle/>
          <a:p>
            <a:fld id="{F93A951E-7323-4E78-8815-953BBB375ABB}" type="datetimeFigureOut">
              <a:rPr lang="en-IN" smtClean="0"/>
              <a:t>09-12-2021</a:t>
            </a:fld>
            <a:endParaRPr lang="en-IN"/>
          </a:p>
        </p:txBody>
      </p:sp>
      <p:sp>
        <p:nvSpPr>
          <p:cNvPr id="5" name="Footer Placeholder 4">
            <a:extLst>
              <a:ext uri="{FF2B5EF4-FFF2-40B4-BE49-F238E27FC236}">
                <a16:creationId xmlns:a16="http://schemas.microsoft.com/office/drawing/2014/main" id="{F22B6063-0E1A-4974-B821-5058F2268DB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8BFD6A-8188-46D7-B1DA-F28B04E749A1}"/>
              </a:ext>
            </a:extLst>
          </p:cNvPr>
          <p:cNvSpPr>
            <a:spLocks noGrp="1"/>
          </p:cNvSpPr>
          <p:nvPr>
            <p:ph type="sldNum" sz="quarter" idx="12"/>
          </p:nvPr>
        </p:nvSpPr>
        <p:spPr/>
        <p:txBody>
          <a:bodyPr/>
          <a:lstStyle/>
          <a:p>
            <a:fld id="{B757F603-1575-4E40-8242-444FB89E4D7F}" type="slidenum">
              <a:rPr lang="en-IN" smtClean="0"/>
              <a:t>‹#›</a:t>
            </a:fld>
            <a:endParaRPr lang="en-IN"/>
          </a:p>
        </p:txBody>
      </p:sp>
    </p:spTree>
    <p:extLst>
      <p:ext uri="{BB962C8B-B14F-4D97-AF65-F5344CB8AC3E}">
        <p14:creationId xmlns:p14="http://schemas.microsoft.com/office/powerpoint/2010/main" val="2902351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883A8-74A7-4A3E-A27B-56F441897F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24106EF-FA30-4EB5-AB32-6F6775924D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B752F3-840F-4523-AE08-96E0AD9A4FFA}"/>
              </a:ext>
            </a:extLst>
          </p:cNvPr>
          <p:cNvSpPr>
            <a:spLocks noGrp="1"/>
          </p:cNvSpPr>
          <p:nvPr>
            <p:ph type="dt" sz="half" idx="10"/>
          </p:nvPr>
        </p:nvSpPr>
        <p:spPr/>
        <p:txBody>
          <a:bodyPr/>
          <a:lstStyle/>
          <a:p>
            <a:fld id="{F93A951E-7323-4E78-8815-953BBB375ABB}" type="datetimeFigureOut">
              <a:rPr lang="en-IN" smtClean="0"/>
              <a:t>09-12-2021</a:t>
            </a:fld>
            <a:endParaRPr lang="en-IN"/>
          </a:p>
        </p:txBody>
      </p:sp>
      <p:sp>
        <p:nvSpPr>
          <p:cNvPr id="5" name="Footer Placeholder 4">
            <a:extLst>
              <a:ext uri="{FF2B5EF4-FFF2-40B4-BE49-F238E27FC236}">
                <a16:creationId xmlns:a16="http://schemas.microsoft.com/office/drawing/2014/main" id="{16A2D574-6C2A-418D-81CC-FB03EF494E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15C8FA-9333-477F-8B6B-24AADCAB8752}"/>
              </a:ext>
            </a:extLst>
          </p:cNvPr>
          <p:cNvSpPr>
            <a:spLocks noGrp="1"/>
          </p:cNvSpPr>
          <p:nvPr>
            <p:ph type="sldNum" sz="quarter" idx="12"/>
          </p:nvPr>
        </p:nvSpPr>
        <p:spPr/>
        <p:txBody>
          <a:bodyPr/>
          <a:lstStyle/>
          <a:p>
            <a:fld id="{B757F603-1575-4E40-8242-444FB89E4D7F}" type="slidenum">
              <a:rPr lang="en-IN" smtClean="0"/>
              <a:t>‹#›</a:t>
            </a:fld>
            <a:endParaRPr lang="en-IN"/>
          </a:p>
        </p:txBody>
      </p:sp>
    </p:spTree>
    <p:extLst>
      <p:ext uri="{BB962C8B-B14F-4D97-AF65-F5344CB8AC3E}">
        <p14:creationId xmlns:p14="http://schemas.microsoft.com/office/powerpoint/2010/main" val="3458069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A8AA8-EDA1-4601-BD9F-1CC8AFBD575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4B351E9-FD9A-4F8A-845D-0EE3DA4E0C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B062371-BE4E-4735-BF96-052A39156F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8102EE0-5C23-4600-8D7F-1D10312DDB4A}"/>
              </a:ext>
            </a:extLst>
          </p:cNvPr>
          <p:cNvSpPr>
            <a:spLocks noGrp="1"/>
          </p:cNvSpPr>
          <p:nvPr>
            <p:ph type="dt" sz="half" idx="10"/>
          </p:nvPr>
        </p:nvSpPr>
        <p:spPr/>
        <p:txBody>
          <a:bodyPr/>
          <a:lstStyle/>
          <a:p>
            <a:fld id="{F93A951E-7323-4E78-8815-953BBB375ABB}" type="datetimeFigureOut">
              <a:rPr lang="en-IN" smtClean="0"/>
              <a:t>09-12-2021</a:t>
            </a:fld>
            <a:endParaRPr lang="en-IN"/>
          </a:p>
        </p:txBody>
      </p:sp>
      <p:sp>
        <p:nvSpPr>
          <p:cNvPr id="6" name="Footer Placeholder 5">
            <a:extLst>
              <a:ext uri="{FF2B5EF4-FFF2-40B4-BE49-F238E27FC236}">
                <a16:creationId xmlns:a16="http://schemas.microsoft.com/office/drawing/2014/main" id="{87266817-63A4-4FD9-8BB2-32E7793B1C0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4D48E81-5375-4E58-9776-43F70BD5DC83}"/>
              </a:ext>
            </a:extLst>
          </p:cNvPr>
          <p:cNvSpPr>
            <a:spLocks noGrp="1"/>
          </p:cNvSpPr>
          <p:nvPr>
            <p:ph type="sldNum" sz="quarter" idx="12"/>
          </p:nvPr>
        </p:nvSpPr>
        <p:spPr/>
        <p:txBody>
          <a:bodyPr/>
          <a:lstStyle/>
          <a:p>
            <a:fld id="{B757F603-1575-4E40-8242-444FB89E4D7F}" type="slidenum">
              <a:rPr lang="en-IN" smtClean="0"/>
              <a:t>‹#›</a:t>
            </a:fld>
            <a:endParaRPr lang="en-IN"/>
          </a:p>
        </p:txBody>
      </p:sp>
    </p:spTree>
    <p:extLst>
      <p:ext uri="{BB962C8B-B14F-4D97-AF65-F5344CB8AC3E}">
        <p14:creationId xmlns:p14="http://schemas.microsoft.com/office/powerpoint/2010/main" val="610675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A8F3-3BF8-47C4-9268-A2BF1AFF8BC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8C91957-4ADB-4150-8689-193BA3FE51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982C54-88DC-4AB7-8C91-DB2262E453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70B6912-9EC4-4DA3-A694-D5103BB5CB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556CEC-1AAF-4450-ADBF-D0E8A49923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7F64FF1-0413-4407-8623-9683BD31CA03}"/>
              </a:ext>
            </a:extLst>
          </p:cNvPr>
          <p:cNvSpPr>
            <a:spLocks noGrp="1"/>
          </p:cNvSpPr>
          <p:nvPr>
            <p:ph type="dt" sz="half" idx="10"/>
          </p:nvPr>
        </p:nvSpPr>
        <p:spPr/>
        <p:txBody>
          <a:bodyPr/>
          <a:lstStyle/>
          <a:p>
            <a:fld id="{F93A951E-7323-4E78-8815-953BBB375ABB}" type="datetimeFigureOut">
              <a:rPr lang="en-IN" smtClean="0"/>
              <a:t>09-12-2021</a:t>
            </a:fld>
            <a:endParaRPr lang="en-IN"/>
          </a:p>
        </p:txBody>
      </p:sp>
      <p:sp>
        <p:nvSpPr>
          <p:cNvPr id="8" name="Footer Placeholder 7">
            <a:extLst>
              <a:ext uri="{FF2B5EF4-FFF2-40B4-BE49-F238E27FC236}">
                <a16:creationId xmlns:a16="http://schemas.microsoft.com/office/drawing/2014/main" id="{7F248D62-488D-4518-9D85-99E98389F6E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C0F432D-A1C1-4558-BBD6-807451B4E535}"/>
              </a:ext>
            </a:extLst>
          </p:cNvPr>
          <p:cNvSpPr>
            <a:spLocks noGrp="1"/>
          </p:cNvSpPr>
          <p:nvPr>
            <p:ph type="sldNum" sz="quarter" idx="12"/>
          </p:nvPr>
        </p:nvSpPr>
        <p:spPr/>
        <p:txBody>
          <a:bodyPr/>
          <a:lstStyle/>
          <a:p>
            <a:fld id="{B757F603-1575-4E40-8242-444FB89E4D7F}" type="slidenum">
              <a:rPr lang="en-IN" smtClean="0"/>
              <a:t>‹#›</a:t>
            </a:fld>
            <a:endParaRPr lang="en-IN"/>
          </a:p>
        </p:txBody>
      </p:sp>
    </p:spTree>
    <p:extLst>
      <p:ext uri="{BB962C8B-B14F-4D97-AF65-F5344CB8AC3E}">
        <p14:creationId xmlns:p14="http://schemas.microsoft.com/office/powerpoint/2010/main" val="4036338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39DB6-F31F-4595-9C59-04CF5DD3A36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F1CCBFD-1337-47C5-9552-2970C66AA7F4}"/>
              </a:ext>
            </a:extLst>
          </p:cNvPr>
          <p:cNvSpPr>
            <a:spLocks noGrp="1"/>
          </p:cNvSpPr>
          <p:nvPr>
            <p:ph type="dt" sz="half" idx="10"/>
          </p:nvPr>
        </p:nvSpPr>
        <p:spPr/>
        <p:txBody>
          <a:bodyPr/>
          <a:lstStyle/>
          <a:p>
            <a:fld id="{F93A951E-7323-4E78-8815-953BBB375ABB}" type="datetimeFigureOut">
              <a:rPr lang="en-IN" smtClean="0"/>
              <a:t>09-12-2021</a:t>
            </a:fld>
            <a:endParaRPr lang="en-IN"/>
          </a:p>
        </p:txBody>
      </p:sp>
      <p:sp>
        <p:nvSpPr>
          <p:cNvPr id="4" name="Footer Placeholder 3">
            <a:extLst>
              <a:ext uri="{FF2B5EF4-FFF2-40B4-BE49-F238E27FC236}">
                <a16:creationId xmlns:a16="http://schemas.microsoft.com/office/drawing/2014/main" id="{741AB67A-B364-48C7-B00C-71820CEEF70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3976D42F-6CA2-4171-B1B0-08C231AEA457}"/>
              </a:ext>
            </a:extLst>
          </p:cNvPr>
          <p:cNvSpPr>
            <a:spLocks noGrp="1"/>
          </p:cNvSpPr>
          <p:nvPr>
            <p:ph type="sldNum" sz="quarter" idx="12"/>
          </p:nvPr>
        </p:nvSpPr>
        <p:spPr/>
        <p:txBody>
          <a:bodyPr/>
          <a:lstStyle/>
          <a:p>
            <a:fld id="{B757F603-1575-4E40-8242-444FB89E4D7F}" type="slidenum">
              <a:rPr lang="en-IN" smtClean="0"/>
              <a:t>‹#›</a:t>
            </a:fld>
            <a:endParaRPr lang="en-IN"/>
          </a:p>
        </p:txBody>
      </p:sp>
    </p:spTree>
    <p:extLst>
      <p:ext uri="{BB962C8B-B14F-4D97-AF65-F5344CB8AC3E}">
        <p14:creationId xmlns:p14="http://schemas.microsoft.com/office/powerpoint/2010/main" val="458295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A1F08C-C03E-4FD4-984E-6A8FAB53FF60}"/>
              </a:ext>
            </a:extLst>
          </p:cNvPr>
          <p:cNvSpPr>
            <a:spLocks noGrp="1"/>
          </p:cNvSpPr>
          <p:nvPr>
            <p:ph type="dt" sz="half" idx="10"/>
          </p:nvPr>
        </p:nvSpPr>
        <p:spPr/>
        <p:txBody>
          <a:bodyPr/>
          <a:lstStyle/>
          <a:p>
            <a:fld id="{F93A951E-7323-4E78-8815-953BBB375ABB}" type="datetimeFigureOut">
              <a:rPr lang="en-IN" smtClean="0"/>
              <a:t>09-12-2021</a:t>
            </a:fld>
            <a:endParaRPr lang="en-IN"/>
          </a:p>
        </p:txBody>
      </p:sp>
      <p:sp>
        <p:nvSpPr>
          <p:cNvPr id="3" name="Footer Placeholder 2">
            <a:extLst>
              <a:ext uri="{FF2B5EF4-FFF2-40B4-BE49-F238E27FC236}">
                <a16:creationId xmlns:a16="http://schemas.microsoft.com/office/drawing/2014/main" id="{3F227471-3111-47F1-855A-E2A8D485137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2168EC4-A4B3-407E-853C-CD6CFF69B9A9}"/>
              </a:ext>
            </a:extLst>
          </p:cNvPr>
          <p:cNvSpPr>
            <a:spLocks noGrp="1"/>
          </p:cNvSpPr>
          <p:nvPr>
            <p:ph type="sldNum" sz="quarter" idx="12"/>
          </p:nvPr>
        </p:nvSpPr>
        <p:spPr/>
        <p:txBody>
          <a:bodyPr/>
          <a:lstStyle/>
          <a:p>
            <a:fld id="{B757F603-1575-4E40-8242-444FB89E4D7F}" type="slidenum">
              <a:rPr lang="en-IN" smtClean="0"/>
              <a:t>‹#›</a:t>
            </a:fld>
            <a:endParaRPr lang="en-IN"/>
          </a:p>
        </p:txBody>
      </p:sp>
    </p:spTree>
    <p:extLst>
      <p:ext uri="{BB962C8B-B14F-4D97-AF65-F5344CB8AC3E}">
        <p14:creationId xmlns:p14="http://schemas.microsoft.com/office/powerpoint/2010/main" val="2059779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06125-BEC4-4EBF-A062-7E5A04C6E0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EC876F7F-F362-410F-B217-603BB3F9F3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73A3B27-20A4-48A7-9F93-CFACF4C305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A2E825-AB1E-4FA9-A4E7-39FB4FFD2139}"/>
              </a:ext>
            </a:extLst>
          </p:cNvPr>
          <p:cNvSpPr>
            <a:spLocks noGrp="1"/>
          </p:cNvSpPr>
          <p:nvPr>
            <p:ph type="dt" sz="half" idx="10"/>
          </p:nvPr>
        </p:nvSpPr>
        <p:spPr/>
        <p:txBody>
          <a:bodyPr/>
          <a:lstStyle/>
          <a:p>
            <a:fld id="{F93A951E-7323-4E78-8815-953BBB375ABB}" type="datetimeFigureOut">
              <a:rPr lang="en-IN" smtClean="0"/>
              <a:t>09-12-2021</a:t>
            </a:fld>
            <a:endParaRPr lang="en-IN"/>
          </a:p>
        </p:txBody>
      </p:sp>
      <p:sp>
        <p:nvSpPr>
          <p:cNvPr id="6" name="Footer Placeholder 5">
            <a:extLst>
              <a:ext uri="{FF2B5EF4-FFF2-40B4-BE49-F238E27FC236}">
                <a16:creationId xmlns:a16="http://schemas.microsoft.com/office/drawing/2014/main" id="{5CEDDA17-94A2-4925-A10D-19DF20F9F8F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40C8363-1E4F-4B55-B92F-A22547D6B4DF}"/>
              </a:ext>
            </a:extLst>
          </p:cNvPr>
          <p:cNvSpPr>
            <a:spLocks noGrp="1"/>
          </p:cNvSpPr>
          <p:nvPr>
            <p:ph type="sldNum" sz="quarter" idx="12"/>
          </p:nvPr>
        </p:nvSpPr>
        <p:spPr/>
        <p:txBody>
          <a:bodyPr/>
          <a:lstStyle/>
          <a:p>
            <a:fld id="{B757F603-1575-4E40-8242-444FB89E4D7F}" type="slidenum">
              <a:rPr lang="en-IN" smtClean="0"/>
              <a:t>‹#›</a:t>
            </a:fld>
            <a:endParaRPr lang="en-IN"/>
          </a:p>
        </p:txBody>
      </p:sp>
    </p:spTree>
    <p:extLst>
      <p:ext uri="{BB962C8B-B14F-4D97-AF65-F5344CB8AC3E}">
        <p14:creationId xmlns:p14="http://schemas.microsoft.com/office/powerpoint/2010/main" val="1812706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895F7-3AB4-4B03-9C56-844BAACECE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D77C985-1993-4377-8DBC-FD8CBC1F60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D37B5D1-8F8D-46C0-A882-02B003C8B5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E93FFF-A9D3-407C-B214-E5BD2C876A18}"/>
              </a:ext>
            </a:extLst>
          </p:cNvPr>
          <p:cNvSpPr>
            <a:spLocks noGrp="1"/>
          </p:cNvSpPr>
          <p:nvPr>
            <p:ph type="dt" sz="half" idx="10"/>
          </p:nvPr>
        </p:nvSpPr>
        <p:spPr/>
        <p:txBody>
          <a:bodyPr/>
          <a:lstStyle/>
          <a:p>
            <a:fld id="{F93A951E-7323-4E78-8815-953BBB375ABB}" type="datetimeFigureOut">
              <a:rPr lang="en-IN" smtClean="0"/>
              <a:t>09-12-2021</a:t>
            </a:fld>
            <a:endParaRPr lang="en-IN"/>
          </a:p>
        </p:txBody>
      </p:sp>
      <p:sp>
        <p:nvSpPr>
          <p:cNvPr id="6" name="Footer Placeholder 5">
            <a:extLst>
              <a:ext uri="{FF2B5EF4-FFF2-40B4-BE49-F238E27FC236}">
                <a16:creationId xmlns:a16="http://schemas.microsoft.com/office/drawing/2014/main" id="{25247553-F8BE-4E51-A55C-9DAA7BCB556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2418E72-7B69-4B46-A38F-1D3305C75139}"/>
              </a:ext>
            </a:extLst>
          </p:cNvPr>
          <p:cNvSpPr>
            <a:spLocks noGrp="1"/>
          </p:cNvSpPr>
          <p:nvPr>
            <p:ph type="sldNum" sz="quarter" idx="12"/>
          </p:nvPr>
        </p:nvSpPr>
        <p:spPr/>
        <p:txBody>
          <a:bodyPr/>
          <a:lstStyle/>
          <a:p>
            <a:fld id="{B757F603-1575-4E40-8242-444FB89E4D7F}" type="slidenum">
              <a:rPr lang="en-IN" smtClean="0"/>
              <a:t>‹#›</a:t>
            </a:fld>
            <a:endParaRPr lang="en-IN"/>
          </a:p>
        </p:txBody>
      </p:sp>
    </p:spTree>
    <p:extLst>
      <p:ext uri="{BB962C8B-B14F-4D97-AF65-F5344CB8AC3E}">
        <p14:creationId xmlns:p14="http://schemas.microsoft.com/office/powerpoint/2010/main" val="1486095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6E7099-4A9C-4DDC-A4B3-19E2867587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4A7A9F0-E8C3-4D35-AFCB-98B1D99D72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AA692D7-6C97-4D22-B842-4B45307596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3A951E-7323-4E78-8815-953BBB375ABB}" type="datetimeFigureOut">
              <a:rPr lang="en-IN" smtClean="0"/>
              <a:t>09-12-2021</a:t>
            </a:fld>
            <a:endParaRPr lang="en-IN"/>
          </a:p>
        </p:txBody>
      </p:sp>
      <p:sp>
        <p:nvSpPr>
          <p:cNvPr id="5" name="Footer Placeholder 4">
            <a:extLst>
              <a:ext uri="{FF2B5EF4-FFF2-40B4-BE49-F238E27FC236}">
                <a16:creationId xmlns:a16="http://schemas.microsoft.com/office/drawing/2014/main" id="{9A311855-0AE9-4477-BCC5-4FF85C35D5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0E503EF-7EA2-42D8-ABBA-A5DF2B8FFE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57F603-1575-4E40-8242-444FB89E4D7F}" type="slidenum">
              <a:rPr lang="en-IN" smtClean="0"/>
              <a:t>‹#›</a:t>
            </a:fld>
            <a:endParaRPr lang="en-IN"/>
          </a:p>
        </p:txBody>
      </p:sp>
    </p:spTree>
    <p:extLst>
      <p:ext uri="{BB962C8B-B14F-4D97-AF65-F5344CB8AC3E}">
        <p14:creationId xmlns:p14="http://schemas.microsoft.com/office/powerpoint/2010/main" val="15507886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sv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gif"/></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jpe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7819" y="108155"/>
            <a:ext cx="11965857" cy="6617109"/>
          </a:xfrm>
        </p:spPr>
        <p:txBody>
          <a:bodyPr>
            <a:normAutofit fontScale="90000"/>
          </a:bodyPr>
          <a:lstStyle/>
          <a:p>
            <a:pPr algn="ctr"/>
            <a:br>
              <a:rPr lang="en-US" sz="2250" b="1" dirty="0">
                <a:latin typeface="Times New Roman" panose="02020603050405020304" pitchFamily="18" charset="0"/>
                <a:cs typeface="Times New Roman" panose="02020603050405020304" pitchFamily="18" charset="0"/>
              </a:rPr>
            </a:br>
            <a:br>
              <a:rPr lang="en-US" sz="2250" b="1" dirty="0">
                <a:latin typeface="Times New Roman" panose="02020603050405020304" pitchFamily="18" charset="0"/>
                <a:cs typeface="Times New Roman" panose="02020603050405020304" pitchFamily="18" charset="0"/>
              </a:rPr>
            </a:br>
            <a:br>
              <a:rPr lang="en-US" sz="2250" b="1" dirty="0">
                <a:latin typeface="Times New Roman" panose="02020603050405020304" pitchFamily="18" charset="0"/>
                <a:cs typeface="Times New Roman" panose="02020603050405020304" pitchFamily="18" charset="0"/>
              </a:rPr>
            </a:br>
            <a:r>
              <a:rPr lang="en-US" sz="2250" b="1" dirty="0">
                <a:latin typeface="Times New Roman" panose="02020603050405020304" pitchFamily="18" charset="0"/>
                <a:cs typeface="Times New Roman" panose="02020603050405020304" pitchFamily="18" charset="0"/>
              </a:rPr>
              <a:t>	</a:t>
            </a:r>
            <a:r>
              <a:rPr lang="en-US" sz="3600" b="1" dirty="0">
                <a:latin typeface="Times New Roman" panose="02020603050405020304" pitchFamily="18" charset="0"/>
                <a:cs typeface="Times New Roman" panose="02020603050405020304" pitchFamily="18" charset="0"/>
              </a:rPr>
              <a:t>Oriental Institute of Science and Technology, Bhopal</a:t>
            </a:r>
            <a:br>
              <a:rPr lang="en-US" sz="3600" b="1" dirty="0">
                <a:latin typeface="Times New Roman" panose="02020603050405020304" pitchFamily="18" charset="0"/>
                <a:cs typeface="Times New Roman" panose="02020603050405020304" pitchFamily="18" charset="0"/>
              </a:rPr>
            </a:br>
            <a:r>
              <a:rPr lang="en-US" sz="3600" b="1" dirty="0">
                <a:latin typeface="Times New Roman" panose="02020603050405020304" pitchFamily="18" charset="0"/>
                <a:cs typeface="Times New Roman" panose="02020603050405020304" pitchFamily="18" charset="0"/>
              </a:rPr>
              <a:t>	</a:t>
            </a:r>
            <a:r>
              <a:rPr lang="en-US" sz="2700" b="1" dirty="0">
                <a:latin typeface="Times New Roman" panose="02020603050405020304" pitchFamily="18" charset="0"/>
                <a:cs typeface="Times New Roman" panose="02020603050405020304" pitchFamily="18" charset="0"/>
              </a:rPr>
              <a:t>Department of Computer Science and Engineering</a:t>
            </a:r>
            <a:br>
              <a:rPr lang="en-US" sz="2700" dirty="0">
                <a:latin typeface="Times New Roman" panose="02020603050405020304" pitchFamily="18" charset="0"/>
                <a:cs typeface="Times New Roman" panose="02020603050405020304" pitchFamily="18" charset="0"/>
              </a:rPr>
            </a:br>
            <a:br>
              <a:rPr lang="en-US" sz="2100"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Progress Seminar - I</a:t>
            </a:r>
            <a:br>
              <a:rPr lang="en-US" sz="2700" dirty="0">
                <a:latin typeface="Times New Roman" panose="02020603050405020304" pitchFamily="18" charset="0"/>
                <a:cs typeface="Times New Roman" panose="02020603050405020304" pitchFamily="18" charset="0"/>
              </a:rPr>
            </a:br>
            <a:br>
              <a:rPr lang="en-US" sz="2100"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on</a:t>
            </a:r>
            <a:br>
              <a:rPr lang="en-US" sz="2700" dirty="0">
                <a:latin typeface="Times New Roman" panose="02020603050405020304" pitchFamily="18" charset="0"/>
                <a:cs typeface="Times New Roman" panose="02020603050405020304" pitchFamily="18" charset="0"/>
              </a:rPr>
            </a:br>
            <a:br>
              <a:rPr lang="en-US" sz="2100"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DRIVER ALERT</a:t>
            </a:r>
            <a:br>
              <a:rPr lang="en-US" sz="21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Driver Drowsiness Detection System ]</a:t>
            </a:r>
            <a:br>
              <a:rPr lang="en-US" sz="2200"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a:t>
            </a:r>
            <a:r>
              <a:rPr lang="en-US" sz="2475" dirty="0">
                <a:latin typeface="Times New Roman" panose="02020603050405020304" pitchFamily="18" charset="0"/>
                <a:cs typeface="Times New Roman" panose="02020603050405020304" pitchFamily="18" charset="0"/>
              </a:rPr>
              <a:t>Minor Project)</a:t>
            </a:r>
            <a:br>
              <a:rPr lang="en-US" sz="2475" dirty="0">
                <a:latin typeface="Times New Roman" panose="02020603050405020304" pitchFamily="18" charset="0"/>
                <a:cs typeface="Times New Roman" panose="02020603050405020304" pitchFamily="18" charset="0"/>
              </a:rPr>
            </a:br>
            <a:r>
              <a:rPr lang="en-US" sz="1650" b="1" dirty="0">
                <a:latin typeface="Times New Roman" panose="02020603050405020304" pitchFamily="18" charset="0"/>
                <a:cs typeface="Times New Roman" panose="02020603050405020304" pitchFamily="18" charset="0"/>
              </a:rPr>
              <a:t>Session 2021-2022</a:t>
            </a:r>
            <a:br>
              <a:rPr lang="en-US" sz="1650" dirty="0">
                <a:latin typeface="Times New Roman" panose="02020603050405020304" pitchFamily="18" charset="0"/>
                <a:cs typeface="Times New Roman" panose="02020603050405020304" pitchFamily="18" charset="0"/>
              </a:rPr>
            </a:br>
            <a:r>
              <a:rPr lang="en-US" sz="2100" dirty="0">
                <a:latin typeface="Times New Roman" panose="02020603050405020304" pitchFamily="18" charset="0"/>
                <a:cs typeface="Times New Roman" panose="02020603050405020304" pitchFamily="18" charset="0"/>
              </a:rPr>
              <a:t>                             </a:t>
            </a:r>
            <a:br>
              <a:rPr lang="en-US" sz="2100" dirty="0">
                <a:latin typeface="Times New Roman" panose="02020603050405020304" pitchFamily="18" charset="0"/>
                <a:cs typeface="Times New Roman" panose="02020603050405020304" pitchFamily="18" charset="0"/>
              </a:rPr>
            </a:br>
            <a:br>
              <a:rPr lang="en-US" sz="2100"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                                               </a:t>
            </a:r>
            <a:br>
              <a:rPr lang="en-US" sz="2700" dirty="0">
                <a:latin typeface="Times New Roman" panose="02020603050405020304" pitchFamily="18" charset="0"/>
                <a:cs typeface="Times New Roman" panose="02020603050405020304" pitchFamily="18" charset="0"/>
              </a:rPr>
            </a:br>
            <a:r>
              <a:rPr lang="en-US" sz="27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Presented by:</a:t>
            </a:r>
            <a:br>
              <a:rPr lang="en-US" sz="2000" b="1" dirty="0">
                <a:latin typeface="Times New Roman" panose="02020603050405020304" pitchFamily="18" charset="0"/>
                <a:cs typeface="Times New Roman" panose="02020603050405020304" pitchFamily="18" charset="0"/>
              </a:rPr>
            </a:br>
            <a:br>
              <a:rPr lang="en-US" sz="1650" b="1" dirty="0">
                <a:latin typeface="Times New Roman" panose="02020603050405020304" pitchFamily="18" charset="0"/>
                <a:cs typeface="Times New Roman" panose="02020603050405020304" pitchFamily="18" charset="0"/>
              </a:rPr>
            </a:br>
            <a:r>
              <a:rPr lang="en-US" sz="1650" b="1" dirty="0">
                <a:latin typeface="Times New Roman" panose="02020603050405020304" pitchFamily="18" charset="0"/>
                <a:cs typeface="Times New Roman" panose="02020603050405020304" pitchFamily="18" charset="0"/>
              </a:rPr>
              <a:t>					</a:t>
            </a:r>
            <a:r>
              <a:rPr lang="en-US" sz="21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1. Anshul Verma (0105CS191023) [Team Leader]</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2. Harshit Shrivastava (0105CS191048)</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3. Manish </a:t>
            </a:r>
            <a:r>
              <a:rPr lang="en-US" sz="2000" dirty="0" err="1">
                <a:latin typeface="Times New Roman" panose="02020603050405020304" pitchFamily="18" charset="0"/>
                <a:cs typeface="Times New Roman" panose="02020603050405020304" pitchFamily="18" charset="0"/>
              </a:rPr>
              <a:t>Nathrani</a:t>
            </a:r>
            <a:r>
              <a:rPr lang="en-US" sz="2000" dirty="0">
                <a:latin typeface="Times New Roman" panose="02020603050405020304" pitchFamily="18" charset="0"/>
                <a:cs typeface="Times New Roman" panose="02020603050405020304" pitchFamily="18" charset="0"/>
              </a:rPr>
              <a:t> (0105CS191062)</a:t>
            </a:r>
            <a:br>
              <a:rPr lang="en-US" sz="2000" dirty="0">
                <a:latin typeface="Times New Roman" panose="02020603050405020304" pitchFamily="18" charset="0"/>
                <a:cs typeface="Times New Roman" panose="02020603050405020304" pitchFamily="18" charset="0"/>
              </a:rPr>
            </a:br>
            <a:br>
              <a:rPr lang="en-US" sz="2000" dirty="0">
                <a:latin typeface="Times New Roman" panose="02020603050405020304" pitchFamily="18" charset="0"/>
                <a:cs typeface="Times New Roman" panose="02020603050405020304" pitchFamily="18" charset="0"/>
              </a:rPr>
            </a:br>
            <a:br>
              <a:rPr lang="en-US" sz="1650" dirty="0">
                <a:latin typeface="Times New Roman" panose="02020603050405020304" pitchFamily="18" charset="0"/>
                <a:cs typeface="Times New Roman" panose="02020603050405020304" pitchFamily="18" charset="0"/>
              </a:rPr>
            </a:br>
            <a:r>
              <a:rPr lang="en-US" sz="2100" dirty="0">
                <a:latin typeface="Times New Roman" panose="02020603050405020304" pitchFamily="18" charset="0"/>
                <a:cs typeface="Times New Roman" panose="02020603050405020304" pitchFamily="18" charset="0"/>
              </a:rPr>
              <a:t>  </a:t>
            </a:r>
            <a:br>
              <a:rPr lang="en-US" sz="2100" dirty="0">
                <a:latin typeface="Times New Roman" panose="02020603050405020304" pitchFamily="18" charset="0"/>
                <a:cs typeface="Times New Roman" panose="02020603050405020304" pitchFamily="18" charset="0"/>
              </a:rPr>
            </a:br>
            <a:endParaRPr lang="en-IN" sz="2100" dirty="0">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353312" y="482750"/>
            <a:ext cx="1231481" cy="992088"/>
          </a:xfrm>
          <a:prstGeom prst="rect">
            <a:avLst/>
          </a:prstGeom>
        </p:spPr>
      </p:pic>
      <p:pic>
        <p:nvPicPr>
          <p:cNvPr id="7" name="Picture 6">
            <a:extLst>
              <a:ext uri="{FF2B5EF4-FFF2-40B4-BE49-F238E27FC236}">
                <a16:creationId xmlns:a16="http://schemas.microsoft.com/office/drawing/2014/main" id="{28682489-BB23-4529-BC37-DDD1A673F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301" y="4085926"/>
            <a:ext cx="4955459" cy="2536755"/>
          </a:xfrm>
          <a:prstGeom prst="rect">
            <a:avLst/>
          </a:prstGeom>
        </p:spPr>
      </p:pic>
      <p:sp>
        <p:nvSpPr>
          <p:cNvPr id="2" name="TextBox 1">
            <a:extLst>
              <a:ext uri="{FF2B5EF4-FFF2-40B4-BE49-F238E27FC236}">
                <a16:creationId xmlns:a16="http://schemas.microsoft.com/office/drawing/2014/main" id="{104E6E6B-41BF-48CD-BB9B-573B40FEDD27}"/>
              </a:ext>
            </a:extLst>
          </p:cNvPr>
          <p:cNvSpPr txBox="1"/>
          <p:nvPr/>
        </p:nvSpPr>
        <p:spPr>
          <a:xfrm>
            <a:off x="5638800" y="2753032"/>
            <a:ext cx="914400" cy="914400"/>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8E727BF4-7538-4D0A-8A94-623621AC134E}"/>
              </a:ext>
            </a:extLst>
          </p:cNvPr>
          <p:cNvSpPr txBox="1"/>
          <p:nvPr/>
        </p:nvSpPr>
        <p:spPr>
          <a:xfrm>
            <a:off x="5638800" y="2974258"/>
            <a:ext cx="914400" cy="914400"/>
          </a:xfrm>
          <a:prstGeom prst="rect">
            <a:avLst/>
          </a:prstGeom>
          <a:noFill/>
        </p:spPr>
        <p:txBody>
          <a:bodyPr wrap="square" rtlCol="0">
            <a:spAutoFit/>
          </a:bodyPr>
          <a:lstStyle/>
          <a:p>
            <a:endParaRPr lang="en-IN" dirty="0"/>
          </a:p>
        </p:txBody>
      </p:sp>
      <p:sp>
        <p:nvSpPr>
          <p:cNvPr id="9" name="TextBox 8">
            <a:extLst>
              <a:ext uri="{FF2B5EF4-FFF2-40B4-BE49-F238E27FC236}">
                <a16:creationId xmlns:a16="http://schemas.microsoft.com/office/drawing/2014/main" id="{E40B9C48-2320-40F8-969F-F3EFA3556968}"/>
              </a:ext>
            </a:extLst>
          </p:cNvPr>
          <p:cNvSpPr txBox="1"/>
          <p:nvPr/>
        </p:nvSpPr>
        <p:spPr>
          <a:xfrm>
            <a:off x="6607276" y="4355690"/>
            <a:ext cx="4778477" cy="400110"/>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Guided By :    </a:t>
            </a:r>
            <a:r>
              <a:rPr lang="en-IN" sz="2000" i="1" dirty="0">
                <a:cs typeface="Times New Roman" panose="02020603050405020304" pitchFamily="18" charset="0"/>
              </a:rPr>
              <a:t>Prof. </a:t>
            </a:r>
            <a:r>
              <a:rPr lang="en-IN" sz="2000" i="1" dirty="0" err="1">
                <a:cs typeface="Times New Roman" panose="02020603050405020304" pitchFamily="18" charset="0"/>
              </a:rPr>
              <a:t>Goldi</a:t>
            </a:r>
            <a:r>
              <a:rPr lang="en-IN" sz="2000" i="1" dirty="0">
                <a:cs typeface="Times New Roman" panose="02020603050405020304" pitchFamily="18" charset="0"/>
              </a:rPr>
              <a:t> </a:t>
            </a:r>
            <a:r>
              <a:rPr lang="en-IN" sz="2000" i="1" dirty="0" err="1">
                <a:cs typeface="Times New Roman" panose="02020603050405020304" pitchFamily="18" charset="0"/>
              </a:rPr>
              <a:t>Jarbais</a:t>
            </a:r>
            <a:endParaRPr lang="en-US" i="1" dirty="0">
              <a:cs typeface="Times New Roman" panose="02020603050405020304" pitchFamily="18" charset="0"/>
            </a:endParaRPr>
          </a:p>
        </p:txBody>
      </p:sp>
    </p:spTree>
    <p:extLst>
      <p:ext uri="{BB962C8B-B14F-4D97-AF65-F5344CB8AC3E}">
        <p14:creationId xmlns:p14="http://schemas.microsoft.com/office/powerpoint/2010/main" val="1023794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F46107-3BA5-44D1-BC15-EFB2ADAD9CEB}"/>
              </a:ext>
            </a:extLst>
          </p:cNvPr>
          <p:cNvSpPr txBox="1">
            <a:spLocks/>
          </p:cNvSpPr>
          <p:nvPr/>
        </p:nvSpPr>
        <p:spPr>
          <a:xfrm>
            <a:off x="403123" y="274638"/>
            <a:ext cx="11297263" cy="1143000"/>
          </a:xfrm>
          <a:prstGeom prst="roundRect">
            <a:avLst>
              <a:gd name="adj" fmla="val 5000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IN" dirty="0">
                <a:latin typeface="Aquire" pitchFamily="50" charset="0"/>
              </a:rPr>
              <a:t>methodology</a:t>
            </a:r>
            <a:r>
              <a:rPr lang="en-IN" dirty="0"/>
              <a:t>  </a:t>
            </a:r>
          </a:p>
        </p:txBody>
      </p:sp>
      <p:sp>
        <p:nvSpPr>
          <p:cNvPr id="2" name="TextBox 1">
            <a:extLst>
              <a:ext uri="{FF2B5EF4-FFF2-40B4-BE49-F238E27FC236}">
                <a16:creationId xmlns:a16="http://schemas.microsoft.com/office/drawing/2014/main" id="{65EF6BEE-6FAB-4FF8-95C4-D75462A9C557}"/>
              </a:ext>
            </a:extLst>
          </p:cNvPr>
          <p:cNvSpPr txBox="1"/>
          <p:nvPr/>
        </p:nvSpPr>
        <p:spPr>
          <a:xfrm>
            <a:off x="1081548" y="2054942"/>
            <a:ext cx="9507794" cy="3108543"/>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We found out Two Approaches to make this Project - </a:t>
            </a:r>
          </a:p>
          <a:p>
            <a:endParaRPr lang="en-IN" sz="2800" b="1" dirty="0">
              <a:latin typeface="Times New Roman" panose="02020603050405020304" pitchFamily="18" charset="0"/>
              <a:cs typeface="Times New Roman" panose="02020603050405020304" pitchFamily="18" charset="0"/>
            </a:endParaRPr>
          </a:p>
          <a:p>
            <a:pPr marL="342900" indent="-342900">
              <a:buAutoNum type="arabicPeriod"/>
            </a:pPr>
            <a:r>
              <a:rPr lang="en-IN" sz="2800" b="1" dirty="0">
                <a:latin typeface="Times New Roman" panose="02020603050405020304" pitchFamily="18" charset="0"/>
                <a:cs typeface="Times New Roman" panose="02020603050405020304" pitchFamily="18" charset="0"/>
              </a:rPr>
              <a:t>Approach A :</a:t>
            </a:r>
          </a:p>
          <a:p>
            <a:pPr lvl="2"/>
            <a:r>
              <a:rPr lang="en-IN" sz="2800" dirty="0">
                <a:latin typeface="Times New Roman" panose="02020603050405020304" pitchFamily="18" charset="0"/>
                <a:cs typeface="Times New Roman" panose="02020603050405020304" pitchFamily="18" charset="0"/>
              </a:rPr>
              <a:t>Using 68 Facial Landmarks </a:t>
            </a:r>
          </a:p>
          <a:p>
            <a:pPr marL="342900" indent="-342900">
              <a:buAutoNum type="arabicPeriod"/>
            </a:pPr>
            <a:endParaRPr lang="en-IN" sz="2800" dirty="0">
              <a:latin typeface="Times New Roman" panose="02020603050405020304" pitchFamily="18" charset="0"/>
              <a:cs typeface="Times New Roman" panose="02020603050405020304" pitchFamily="18" charset="0"/>
            </a:endParaRPr>
          </a:p>
          <a:p>
            <a:pPr marL="342900" indent="-342900">
              <a:buAutoNum type="arabicPeriod"/>
            </a:pPr>
            <a:r>
              <a:rPr lang="en-IN" sz="2800" b="1" dirty="0">
                <a:latin typeface="Times New Roman" panose="02020603050405020304" pitchFamily="18" charset="0"/>
                <a:cs typeface="Times New Roman" panose="02020603050405020304" pitchFamily="18" charset="0"/>
              </a:rPr>
              <a:t>Approach B :</a:t>
            </a:r>
          </a:p>
          <a:p>
            <a:pPr lvl="2"/>
            <a:r>
              <a:rPr lang="en-IN" sz="2800" dirty="0">
                <a:latin typeface="Times New Roman" panose="02020603050405020304" pitchFamily="18" charset="0"/>
                <a:cs typeface="Times New Roman" panose="02020603050405020304" pitchFamily="18" charset="0"/>
              </a:rPr>
              <a:t>Using the Concept of Model Training and CNN</a:t>
            </a:r>
          </a:p>
        </p:txBody>
      </p:sp>
    </p:spTree>
    <p:extLst>
      <p:ext uri="{BB962C8B-B14F-4D97-AF65-F5344CB8AC3E}">
        <p14:creationId xmlns:p14="http://schemas.microsoft.com/office/powerpoint/2010/main" val="138660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loseup-male-eye-beauty-healthcare-260nw-1894248970.jpg"/>
          <p:cNvPicPr>
            <a:picLocks noGrp="1" noChangeAspect="1"/>
          </p:cNvPicPr>
          <p:nvPr>
            <p:ph idx="1"/>
          </p:nvPr>
        </p:nvPicPr>
        <p:blipFill rotWithShape="1">
          <a:blip r:embed="rId2" cstate="print"/>
          <a:srcRect b="6765"/>
          <a:stretch/>
        </p:blipFill>
        <p:spPr>
          <a:xfrm>
            <a:off x="890617" y="2950401"/>
            <a:ext cx="4248472" cy="3222542"/>
          </a:xfrm>
        </p:spPr>
      </p:pic>
      <p:pic>
        <p:nvPicPr>
          <p:cNvPr id="5" name="Picture 4" descr="shoot-beautiful-teenager-man-closed-260nw-179324486.jpg"/>
          <p:cNvPicPr>
            <a:picLocks noChangeAspect="1"/>
          </p:cNvPicPr>
          <p:nvPr/>
        </p:nvPicPr>
        <p:blipFill rotWithShape="1">
          <a:blip r:embed="rId3" cstate="print"/>
          <a:srcRect b="6958"/>
          <a:stretch/>
        </p:blipFill>
        <p:spPr>
          <a:xfrm>
            <a:off x="5067081" y="2957051"/>
            <a:ext cx="3960440" cy="3215892"/>
          </a:xfrm>
          <a:prstGeom prst="rect">
            <a:avLst/>
          </a:prstGeom>
        </p:spPr>
      </p:pic>
      <p:cxnSp>
        <p:nvCxnSpPr>
          <p:cNvPr id="7" name="Straight Arrow Connector 6"/>
          <p:cNvCxnSpPr/>
          <p:nvPr/>
        </p:nvCxnSpPr>
        <p:spPr>
          <a:xfrm>
            <a:off x="2258769" y="3742489"/>
            <a:ext cx="0" cy="504056"/>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a:off x="5787161" y="3526465"/>
            <a:ext cx="0" cy="1440160"/>
          </a:xfrm>
          <a:prstGeom prst="straightConnector1">
            <a:avLst/>
          </a:prstGeom>
          <a:ln>
            <a:headEnd type="arrow"/>
            <a:tailEnd type="arrow"/>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3194874" y="1942289"/>
            <a:ext cx="2440861"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IN" dirty="0"/>
              <a:t>COMPARING DISTANCES</a:t>
            </a:r>
            <a:endParaRPr lang="en-US" dirty="0"/>
          </a:p>
        </p:txBody>
      </p:sp>
      <p:cxnSp>
        <p:nvCxnSpPr>
          <p:cNvPr id="15" name="Straight Arrow Connector 14"/>
          <p:cNvCxnSpPr/>
          <p:nvPr/>
        </p:nvCxnSpPr>
        <p:spPr>
          <a:xfrm flipH="1">
            <a:off x="2474793" y="2374337"/>
            <a:ext cx="1944216" cy="158417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p:nvPr/>
        </p:nvCxnSpPr>
        <p:spPr>
          <a:xfrm>
            <a:off x="4419009" y="2374337"/>
            <a:ext cx="1224136" cy="194421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23" name="Content Placeholder 3" descr="sound.jpg"/>
          <p:cNvPicPr>
            <a:picLocks noChangeAspect="1"/>
          </p:cNvPicPr>
          <p:nvPr/>
        </p:nvPicPr>
        <p:blipFill rotWithShape="1">
          <a:blip r:embed="rId4" cstate="print"/>
          <a:srcRect b="4264"/>
          <a:stretch/>
        </p:blipFill>
        <p:spPr>
          <a:xfrm>
            <a:off x="9580127" y="3429000"/>
            <a:ext cx="1781944" cy="1516626"/>
          </a:xfrm>
          <a:prstGeom prst="rect">
            <a:avLst/>
          </a:prstGeom>
        </p:spPr>
      </p:pic>
      <p:sp>
        <p:nvSpPr>
          <p:cNvPr id="11" name="Title 2">
            <a:extLst>
              <a:ext uri="{FF2B5EF4-FFF2-40B4-BE49-F238E27FC236}">
                <a16:creationId xmlns:a16="http://schemas.microsoft.com/office/drawing/2014/main" id="{C8393B80-D371-4529-B2E8-A9EFED6FDCB4}"/>
              </a:ext>
            </a:extLst>
          </p:cNvPr>
          <p:cNvSpPr txBox="1">
            <a:spLocks/>
          </p:cNvSpPr>
          <p:nvPr/>
        </p:nvSpPr>
        <p:spPr>
          <a:xfrm>
            <a:off x="447368" y="254974"/>
            <a:ext cx="11297263" cy="1143000"/>
          </a:xfrm>
          <a:prstGeom prst="roundRect">
            <a:avLst>
              <a:gd name="adj" fmla="val 5000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IN" dirty="0">
                <a:latin typeface="Aquire" pitchFamily="50" charset="0"/>
              </a:rPr>
              <a:t>APPROACH A</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28F2CC-6872-4894-8019-59B60B9DDE26}"/>
              </a:ext>
            </a:extLst>
          </p:cNvPr>
          <p:cNvSpPr txBox="1"/>
          <p:nvPr/>
        </p:nvSpPr>
        <p:spPr>
          <a:xfrm>
            <a:off x="2767781" y="5997677"/>
            <a:ext cx="6656438" cy="461665"/>
          </a:xfrm>
          <a:prstGeom prst="rect">
            <a:avLst/>
          </a:prstGeom>
          <a:noFill/>
        </p:spPr>
        <p:txBody>
          <a:bodyPr wrap="square" rtlCol="0">
            <a:spAutoFit/>
          </a:bodyPr>
          <a:lstStyle/>
          <a:p>
            <a:pPr algn="ctr"/>
            <a:r>
              <a:rPr lang="en-IN" sz="2400" b="0" i="0" u="none" strike="noStrike" baseline="0" dirty="0">
                <a:solidFill>
                  <a:srgbClr val="C00000"/>
                </a:solidFill>
                <a:latin typeface="FreeSerif-Identity-H"/>
              </a:rPr>
              <a:t>Facial Landmarks</a:t>
            </a:r>
          </a:p>
        </p:txBody>
      </p:sp>
      <p:pic>
        <p:nvPicPr>
          <p:cNvPr id="8" name="Picture 7">
            <a:extLst>
              <a:ext uri="{FF2B5EF4-FFF2-40B4-BE49-F238E27FC236}">
                <a16:creationId xmlns:a16="http://schemas.microsoft.com/office/drawing/2014/main" id="{102E3BC4-16A3-480B-8E79-A8FF6A4FFF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8110" y="1111250"/>
            <a:ext cx="5638800" cy="4635500"/>
          </a:xfrm>
          <a:prstGeom prst="rect">
            <a:avLst/>
          </a:prstGeom>
        </p:spPr>
      </p:pic>
      <p:sp>
        <p:nvSpPr>
          <p:cNvPr id="9" name="Title 2">
            <a:extLst>
              <a:ext uri="{FF2B5EF4-FFF2-40B4-BE49-F238E27FC236}">
                <a16:creationId xmlns:a16="http://schemas.microsoft.com/office/drawing/2014/main" id="{45D37B08-0DAB-4696-A30A-400D83B5134E}"/>
              </a:ext>
            </a:extLst>
          </p:cNvPr>
          <p:cNvSpPr txBox="1">
            <a:spLocks/>
          </p:cNvSpPr>
          <p:nvPr/>
        </p:nvSpPr>
        <p:spPr>
          <a:xfrm>
            <a:off x="447368" y="235310"/>
            <a:ext cx="11297263" cy="570936"/>
          </a:xfrm>
          <a:prstGeom prst="roundRect">
            <a:avLst>
              <a:gd name="adj" fmla="val 5000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4400" i="0" u="none" strike="noStrike" baseline="0" dirty="0">
                <a:solidFill>
                  <a:schemeClr val="bg1"/>
                </a:solidFill>
                <a:latin typeface="Times New Roman" panose="02020603050405020304" pitchFamily="18" charset="0"/>
                <a:cs typeface="Times New Roman" panose="02020603050405020304" pitchFamily="18" charset="0"/>
              </a:rPr>
              <a:t>Below you can see a representation of the numbered facial landmarks</a:t>
            </a:r>
          </a:p>
        </p:txBody>
      </p:sp>
    </p:spTree>
    <p:extLst>
      <p:ext uri="{BB962C8B-B14F-4D97-AF65-F5344CB8AC3E}">
        <p14:creationId xmlns:p14="http://schemas.microsoft.com/office/powerpoint/2010/main" val="2403092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CA813AC6-1744-4388-AF0D-A847766F3385}"/>
              </a:ext>
            </a:extLst>
          </p:cNvPr>
          <p:cNvSpPr txBox="1">
            <a:spLocks/>
          </p:cNvSpPr>
          <p:nvPr/>
        </p:nvSpPr>
        <p:spPr>
          <a:xfrm>
            <a:off x="447368" y="216310"/>
            <a:ext cx="11297263" cy="766916"/>
          </a:xfrm>
          <a:prstGeom prst="roundRect">
            <a:avLst>
              <a:gd name="adj" fmla="val 5000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IN" dirty="0">
                <a:latin typeface="Aquire" pitchFamily="50" charset="0"/>
              </a:rPr>
              <a:t>Eye Detection</a:t>
            </a:r>
            <a:endParaRPr lang="en-IN" dirty="0"/>
          </a:p>
        </p:txBody>
      </p:sp>
      <p:pic>
        <p:nvPicPr>
          <p:cNvPr id="6" name="Picture 5">
            <a:extLst>
              <a:ext uri="{FF2B5EF4-FFF2-40B4-BE49-F238E27FC236}">
                <a16:creationId xmlns:a16="http://schemas.microsoft.com/office/drawing/2014/main" id="{5C9488FB-3E13-421F-B19E-335DFD892D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782" y="1662534"/>
            <a:ext cx="5271600" cy="1277312"/>
          </a:xfrm>
          <a:prstGeom prst="rect">
            <a:avLst/>
          </a:prstGeom>
        </p:spPr>
      </p:pic>
      <p:pic>
        <p:nvPicPr>
          <p:cNvPr id="10" name="Picture 9">
            <a:extLst>
              <a:ext uri="{FF2B5EF4-FFF2-40B4-BE49-F238E27FC236}">
                <a16:creationId xmlns:a16="http://schemas.microsoft.com/office/drawing/2014/main" id="{42B1D3C8-64FA-446A-9ED8-1B9CF178CD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6764" y="1599438"/>
            <a:ext cx="2731405" cy="1356776"/>
          </a:xfrm>
          <a:prstGeom prst="rect">
            <a:avLst/>
          </a:prstGeom>
        </p:spPr>
      </p:pic>
      <p:sp>
        <p:nvSpPr>
          <p:cNvPr id="11" name="TextBox 10">
            <a:extLst>
              <a:ext uri="{FF2B5EF4-FFF2-40B4-BE49-F238E27FC236}">
                <a16:creationId xmlns:a16="http://schemas.microsoft.com/office/drawing/2014/main" id="{7DD58BDA-0DBE-44DE-A4C8-9E3EBECAF376}"/>
              </a:ext>
            </a:extLst>
          </p:cNvPr>
          <p:cNvSpPr txBox="1"/>
          <p:nvPr/>
        </p:nvSpPr>
        <p:spPr>
          <a:xfrm>
            <a:off x="1632156" y="3228945"/>
            <a:ext cx="3087329" cy="400110"/>
          </a:xfrm>
          <a:prstGeom prst="rect">
            <a:avLst/>
          </a:prstGeom>
          <a:noFill/>
        </p:spPr>
        <p:txBody>
          <a:bodyPr wrap="square" rtlCol="0">
            <a:spAutoFit/>
          </a:bodyPr>
          <a:lstStyle/>
          <a:p>
            <a:pPr algn="ctr"/>
            <a:r>
              <a:rPr lang="en-IN" sz="2000" b="0" i="0" u="none" strike="noStrike" baseline="0" dirty="0">
                <a:latin typeface="FreeSerif-Identity-H"/>
              </a:rPr>
              <a:t>Eye Landmarks</a:t>
            </a:r>
            <a:endParaRPr lang="en-IN" sz="2000" dirty="0"/>
          </a:p>
        </p:txBody>
      </p:sp>
      <p:sp>
        <p:nvSpPr>
          <p:cNvPr id="13" name="TextBox 12">
            <a:extLst>
              <a:ext uri="{FF2B5EF4-FFF2-40B4-BE49-F238E27FC236}">
                <a16:creationId xmlns:a16="http://schemas.microsoft.com/office/drawing/2014/main" id="{832C9297-F3A0-456E-B9CF-EF3442894759}"/>
              </a:ext>
            </a:extLst>
          </p:cNvPr>
          <p:cNvSpPr txBox="1"/>
          <p:nvPr/>
        </p:nvSpPr>
        <p:spPr>
          <a:xfrm>
            <a:off x="7688825" y="3228945"/>
            <a:ext cx="3657600" cy="400110"/>
          </a:xfrm>
          <a:prstGeom prst="rect">
            <a:avLst/>
          </a:prstGeom>
          <a:noFill/>
        </p:spPr>
        <p:txBody>
          <a:bodyPr wrap="square" rtlCol="0">
            <a:spAutoFit/>
          </a:bodyPr>
          <a:lstStyle/>
          <a:p>
            <a:r>
              <a:rPr lang="en-IN" sz="2000" b="0" i="0" u="none" strike="noStrike" baseline="0" dirty="0">
                <a:latin typeface="FreeSerif-Identity-H"/>
              </a:rPr>
              <a:t>Vertical and Horizontal distances</a:t>
            </a:r>
            <a:endParaRPr lang="en-IN" sz="2000" dirty="0"/>
          </a:p>
        </p:txBody>
      </p:sp>
      <p:sp>
        <p:nvSpPr>
          <p:cNvPr id="14" name="TextBox 13">
            <a:extLst>
              <a:ext uri="{FF2B5EF4-FFF2-40B4-BE49-F238E27FC236}">
                <a16:creationId xmlns:a16="http://schemas.microsoft.com/office/drawing/2014/main" id="{811C7249-1708-46C8-8F36-4427B8B7D9EE}"/>
              </a:ext>
            </a:extLst>
          </p:cNvPr>
          <p:cNvSpPr txBox="1"/>
          <p:nvPr/>
        </p:nvSpPr>
        <p:spPr>
          <a:xfrm>
            <a:off x="275303" y="4660489"/>
            <a:ext cx="2300749" cy="1231106"/>
          </a:xfrm>
          <a:prstGeom prst="rect">
            <a:avLst/>
          </a:prstGeom>
          <a:noFill/>
        </p:spPr>
        <p:txBody>
          <a:bodyPr wrap="square" rtlCol="0">
            <a:spAutoFit/>
          </a:bodyPr>
          <a:lstStyle/>
          <a:p>
            <a:pPr algn="ctr"/>
            <a:r>
              <a:rPr lang="en-US" sz="2000" b="1" i="1" dirty="0">
                <a:latin typeface="CMMI12"/>
              </a:rPr>
              <a:t>Vertical Distance</a:t>
            </a:r>
          </a:p>
          <a:p>
            <a:pPr algn="ctr"/>
            <a:endParaRPr lang="en-US" i="1" dirty="0">
              <a:latin typeface="CMMI12"/>
            </a:endParaRPr>
          </a:p>
          <a:p>
            <a:pPr algn="ctr"/>
            <a:r>
              <a:rPr lang="en-US" i="1" dirty="0">
                <a:latin typeface="CMMI12"/>
              </a:rPr>
              <a:t>d</a:t>
            </a:r>
            <a:r>
              <a:rPr lang="en-US" sz="1800" b="0" i="1" u="none" strike="noStrike" baseline="0" dirty="0">
                <a:latin typeface="CMMI12"/>
              </a:rPr>
              <a:t>ist</a:t>
            </a:r>
            <a:r>
              <a:rPr lang="en-US" i="1" dirty="0">
                <a:latin typeface="CMMI12"/>
              </a:rPr>
              <a:t>1 = </a:t>
            </a:r>
            <a:r>
              <a:rPr lang="en-US" sz="1800" b="0" i="1" u="none" strike="noStrike" baseline="0" dirty="0">
                <a:latin typeface="CMMI12"/>
              </a:rPr>
              <a:t>P</a:t>
            </a:r>
            <a:r>
              <a:rPr lang="en-US" sz="1800" b="0" i="0" u="none" strike="noStrike" baseline="0" dirty="0">
                <a:latin typeface="CMR8"/>
              </a:rPr>
              <a:t>2 </a:t>
            </a:r>
            <a:r>
              <a:rPr lang="en-US" sz="1800" b="0" i="0" u="none" strike="noStrike" baseline="0" dirty="0">
                <a:latin typeface="FreeSerif-Identity-H"/>
              </a:rPr>
              <a:t>− </a:t>
            </a:r>
            <a:r>
              <a:rPr lang="en-US" sz="1800" b="0" i="1" u="none" strike="noStrike" baseline="0" dirty="0">
                <a:latin typeface="CMMI12"/>
              </a:rPr>
              <a:t>P</a:t>
            </a:r>
            <a:r>
              <a:rPr lang="en-US" sz="1800" b="0" i="0" u="none" strike="noStrike" baseline="0" dirty="0">
                <a:latin typeface="CMR8"/>
              </a:rPr>
              <a:t>6 </a:t>
            </a:r>
            <a:endParaRPr lang="en-US" sz="1800" b="0" i="0" u="none" strike="noStrike" baseline="0" dirty="0">
              <a:latin typeface="FreeSerif-Identity-H"/>
            </a:endParaRPr>
          </a:p>
          <a:p>
            <a:pPr algn="ctr"/>
            <a:r>
              <a:rPr lang="en-US" i="1" dirty="0">
                <a:latin typeface="CMMI12"/>
              </a:rPr>
              <a:t>d</a:t>
            </a:r>
            <a:r>
              <a:rPr lang="en-US" sz="1800" b="0" i="1" u="none" strike="noStrike" baseline="0" dirty="0">
                <a:latin typeface="CMMI12"/>
              </a:rPr>
              <a:t>ist2 = P</a:t>
            </a:r>
            <a:r>
              <a:rPr lang="en-US" sz="1800" b="0" i="0" u="none" strike="noStrike" baseline="0" dirty="0">
                <a:latin typeface="CMR8"/>
              </a:rPr>
              <a:t>3 </a:t>
            </a:r>
            <a:r>
              <a:rPr lang="en-US" sz="1800" b="0" i="0" u="none" strike="noStrike" baseline="0" dirty="0">
                <a:latin typeface="FreeSerif-Identity-H"/>
              </a:rPr>
              <a:t>− </a:t>
            </a:r>
            <a:r>
              <a:rPr lang="en-US" sz="1800" b="0" i="1" u="none" strike="noStrike" baseline="0" dirty="0">
                <a:latin typeface="CMMI12"/>
              </a:rPr>
              <a:t>P</a:t>
            </a:r>
            <a:r>
              <a:rPr lang="en-US" sz="1800" b="0" i="0" u="none" strike="noStrike" baseline="0" dirty="0">
                <a:latin typeface="CMR8"/>
              </a:rPr>
              <a:t>5</a:t>
            </a:r>
            <a:endParaRPr lang="en-IN" dirty="0"/>
          </a:p>
        </p:txBody>
      </p:sp>
      <p:sp>
        <p:nvSpPr>
          <p:cNvPr id="15" name="TextBox 14">
            <a:extLst>
              <a:ext uri="{FF2B5EF4-FFF2-40B4-BE49-F238E27FC236}">
                <a16:creationId xmlns:a16="http://schemas.microsoft.com/office/drawing/2014/main" id="{4D4D78B8-F003-4D08-AFB7-8B9B192230D0}"/>
              </a:ext>
            </a:extLst>
          </p:cNvPr>
          <p:cNvSpPr txBox="1"/>
          <p:nvPr/>
        </p:nvSpPr>
        <p:spPr>
          <a:xfrm>
            <a:off x="2753032" y="4741992"/>
            <a:ext cx="3696929" cy="1231106"/>
          </a:xfrm>
          <a:prstGeom prst="rect">
            <a:avLst/>
          </a:prstGeom>
          <a:noFill/>
        </p:spPr>
        <p:txBody>
          <a:bodyPr wrap="square" rtlCol="0">
            <a:spAutoFit/>
          </a:bodyPr>
          <a:lstStyle/>
          <a:p>
            <a:pPr algn="ctr"/>
            <a:r>
              <a:rPr lang="en-US" sz="2000" b="1" dirty="0">
                <a:latin typeface="FreeSerif-Identity-H"/>
              </a:rPr>
              <a:t>H</a:t>
            </a:r>
            <a:r>
              <a:rPr lang="en-US" sz="2000" b="1" i="0" u="none" strike="noStrike" baseline="0" dirty="0">
                <a:latin typeface="FreeSerif-Identity-H"/>
              </a:rPr>
              <a:t>orizontal Distance</a:t>
            </a:r>
          </a:p>
          <a:p>
            <a:pPr algn="ctr"/>
            <a:r>
              <a:rPr lang="en-US" sz="1800" b="0" i="0" u="none" strike="noStrike" baseline="0" dirty="0">
                <a:latin typeface="FreeSerif-Identity-H"/>
              </a:rPr>
              <a:t> </a:t>
            </a:r>
          </a:p>
          <a:p>
            <a:pPr algn="ctr"/>
            <a:r>
              <a:rPr lang="en-US" dirty="0">
                <a:latin typeface="FreeSerif-Identity-H"/>
              </a:rPr>
              <a:t>dist3 = </a:t>
            </a:r>
            <a:r>
              <a:rPr lang="en-US" sz="1800" b="0" i="1" u="none" strike="noStrike" baseline="0" dirty="0">
                <a:latin typeface="CMMI12"/>
              </a:rPr>
              <a:t>P</a:t>
            </a:r>
            <a:r>
              <a:rPr lang="en-US" sz="1800" b="0" i="0" u="none" strike="noStrike" baseline="0" dirty="0">
                <a:latin typeface="CMR8"/>
              </a:rPr>
              <a:t>1 </a:t>
            </a:r>
            <a:r>
              <a:rPr lang="en-US" sz="1800" b="0" i="0" u="none" strike="noStrike" baseline="0" dirty="0">
                <a:latin typeface="FreeSerif-Identity-H"/>
              </a:rPr>
              <a:t>− </a:t>
            </a:r>
            <a:r>
              <a:rPr lang="en-US" sz="1800" b="0" i="1" u="none" strike="noStrike" baseline="0" dirty="0">
                <a:latin typeface="CMMI12"/>
              </a:rPr>
              <a:t>P</a:t>
            </a:r>
            <a:r>
              <a:rPr lang="en-US" sz="1800" b="0" i="0" u="none" strike="noStrike" baseline="0" dirty="0">
                <a:latin typeface="CMR8"/>
              </a:rPr>
              <a:t>4</a:t>
            </a:r>
            <a:endParaRPr lang="en-IN" dirty="0"/>
          </a:p>
          <a:p>
            <a:pPr algn="ctr"/>
            <a:endParaRPr lang="en-IN" dirty="0"/>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DF28E1C-780F-41FD-9317-84DC1C21B1DB}"/>
                  </a:ext>
                </a:extLst>
              </p:cNvPr>
              <p:cNvSpPr txBox="1"/>
              <p:nvPr/>
            </p:nvSpPr>
            <p:spPr>
              <a:xfrm>
                <a:off x="6705600" y="4680156"/>
                <a:ext cx="4857135" cy="1002390"/>
              </a:xfrm>
              <a:prstGeom prst="rect">
                <a:avLst/>
              </a:prstGeom>
              <a:noFill/>
            </p:spPr>
            <p:txBody>
              <a:bodyPr wrap="square" rtlCol="0">
                <a:spAutoFit/>
              </a:bodyPr>
              <a:lstStyle/>
              <a:p>
                <a:pPr algn="ctr"/>
                <a:r>
                  <a:rPr lang="en-IN" sz="2400" b="1" i="0" u="none" strike="noStrike" baseline="0" dirty="0">
                    <a:solidFill>
                      <a:srgbClr val="FF0000"/>
                    </a:solidFill>
                    <a:latin typeface="CMR12"/>
                  </a:rPr>
                  <a:t>Formula : </a:t>
                </a:r>
              </a:p>
              <a:p>
                <a:pPr algn="ctr"/>
                <a:r>
                  <a:rPr lang="en-IN" sz="2400" b="0" i="0" u="none" strike="noStrike" baseline="0" dirty="0">
                    <a:solidFill>
                      <a:srgbClr val="000000"/>
                    </a:solidFill>
                    <a:latin typeface="CMR12"/>
                  </a:rPr>
                  <a:t>EAR(Eye Aspect Ratio)</a:t>
                </a:r>
                <a:r>
                  <a:rPr lang="en-IN" sz="2400" b="0" i="0" u="none" strike="noStrike" dirty="0">
                    <a:solidFill>
                      <a:srgbClr val="000000"/>
                    </a:solidFill>
                    <a:latin typeface="CMR12"/>
                  </a:rPr>
                  <a:t> </a:t>
                </a:r>
                <a14:m>
                  <m:oMath xmlns:m="http://schemas.openxmlformats.org/officeDocument/2006/math">
                    <m:r>
                      <a:rPr lang="en-US" sz="2400" b="0" i="1" u="none" strike="noStrike" baseline="0" smtClean="0">
                        <a:solidFill>
                          <a:srgbClr val="000000"/>
                        </a:solidFill>
                        <a:latin typeface="Cambria Math" panose="02040503050406030204" pitchFamily="18" charset="0"/>
                      </a:rPr>
                      <m:t>=</m:t>
                    </m:r>
                    <m:f>
                      <m:fPr>
                        <m:ctrlPr>
                          <a:rPr lang="en-US" sz="2400" b="0" i="1" u="none" strike="noStrike" baseline="0" smtClean="0">
                            <a:solidFill>
                              <a:srgbClr val="000000"/>
                            </a:solidFill>
                            <a:latin typeface="Cambria Math" panose="02040503050406030204" pitchFamily="18" charset="0"/>
                          </a:rPr>
                        </m:ctrlPr>
                      </m:fPr>
                      <m:num>
                        <m:r>
                          <a:rPr lang="en-IN" sz="2400" b="0" i="1" u="none" strike="noStrike" baseline="0" smtClean="0">
                            <a:solidFill>
                              <a:srgbClr val="000000"/>
                            </a:solidFill>
                            <a:latin typeface="Cambria Math" panose="02040503050406030204" pitchFamily="18" charset="0"/>
                          </a:rPr>
                          <m:t>(</m:t>
                        </m:r>
                        <m:r>
                          <a:rPr lang="en-IN" sz="2400" b="0" i="1" u="none" strike="noStrike" baseline="0" smtClean="0">
                            <a:solidFill>
                              <a:srgbClr val="000000"/>
                            </a:solidFill>
                            <a:latin typeface="Cambria Math" panose="02040503050406030204" pitchFamily="18" charset="0"/>
                          </a:rPr>
                          <m:t>𝑑𝑖𝑠𝑡</m:t>
                        </m:r>
                        <m:r>
                          <a:rPr lang="en-IN" sz="2400" b="0" i="1" u="none" strike="noStrike" baseline="0" smtClean="0">
                            <a:solidFill>
                              <a:srgbClr val="000000"/>
                            </a:solidFill>
                            <a:latin typeface="Cambria Math" panose="02040503050406030204" pitchFamily="18" charset="0"/>
                          </a:rPr>
                          <m:t>1+</m:t>
                        </m:r>
                        <m:r>
                          <a:rPr lang="en-IN" sz="2400" b="0" i="1" u="none" strike="noStrike" baseline="0" smtClean="0">
                            <a:solidFill>
                              <a:srgbClr val="000000"/>
                            </a:solidFill>
                            <a:latin typeface="Cambria Math" panose="02040503050406030204" pitchFamily="18" charset="0"/>
                          </a:rPr>
                          <m:t>𝑑𝑖𝑠𝑡</m:t>
                        </m:r>
                        <m:r>
                          <a:rPr lang="en-IN" sz="2400" b="0" i="1" u="none" strike="noStrike" baseline="0" smtClean="0">
                            <a:solidFill>
                              <a:srgbClr val="000000"/>
                            </a:solidFill>
                            <a:latin typeface="Cambria Math" panose="02040503050406030204" pitchFamily="18" charset="0"/>
                          </a:rPr>
                          <m:t>2)</m:t>
                        </m:r>
                      </m:num>
                      <m:den>
                        <m:r>
                          <a:rPr lang="en-US" sz="2400" b="0" i="1" u="none" strike="noStrike" baseline="0" smtClean="0">
                            <a:solidFill>
                              <a:srgbClr val="000000"/>
                            </a:solidFill>
                            <a:latin typeface="Cambria Math" panose="02040503050406030204" pitchFamily="18" charset="0"/>
                          </a:rPr>
                          <m:t>2</m:t>
                        </m:r>
                        <m:r>
                          <a:rPr lang="en-IN" sz="2400" b="0" i="1" u="none" strike="noStrike" baseline="0" smtClean="0">
                            <a:solidFill>
                              <a:srgbClr val="000000"/>
                            </a:solidFill>
                            <a:latin typeface="Cambria Math" panose="02040503050406030204" pitchFamily="18" charset="0"/>
                          </a:rPr>
                          <m:t> . </m:t>
                        </m:r>
                        <m:r>
                          <a:rPr lang="en-IN" sz="2400" b="0" i="1" u="none" strike="noStrike" baseline="0" smtClean="0">
                            <a:solidFill>
                              <a:srgbClr val="000000"/>
                            </a:solidFill>
                            <a:latin typeface="Cambria Math" panose="02040503050406030204" pitchFamily="18" charset="0"/>
                          </a:rPr>
                          <m:t>𝑑𝑖𝑠𝑡</m:t>
                        </m:r>
                        <m:r>
                          <a:rPr lang="en-IN" sz="2400" b="0" i="1" u="none" strike="noStrike" baseline="0" smtClean="0">
                            <a:solidFill>
                              <a:srgbClr val="000000"/>
                            </a:solidFill>
                            <a:latin typeface="Cambria Math" panose="02040503050406030204" pitchFamily="18" charset="0"/>
                          </a:rPr>
                          <m:t>3</m:t>
                        </m:r>
                      </m:den>
                    </m:f>
                  </m:oMath>
                </a14:m>
                <a:endParaRPr lang="en-IN" sz="2400" dirty="0"/>
              </a:p>
            </p:txBody>
          </p:sp>
        </mc:Choice>
        <mc:Fallback>
          <p:sp>
            <p:nvSpPr>
              <p:cNvPr id="16" name="TextBox 15">
                <a:extLst>
                  <a:ext uri="{FF2B5EF4-FFF2-40B4-BE49-F238E27FC236}">
                    <a16:creationId xmlns:a16="http://schemas.microsoft.com/office/drawing/2014/main" id="{EDF28E1C-780F-41FD-9317-84DC1C21B1DB}"/>
                  </a:ext>
                </a:extLst>
              </p:cNvPr>
              <p:cNvSpPr txBox="1">
                <a:spLocks noRot="1" noChangeAspect="1" noMove="1" noResize="1" noEditPoints="1" noAdjustHandles="1" noChangeArrowheads="1" noChangeShapeType="1" noTextEdit="1"/>
              </p:cNvSpPr>
              <p:nvPr/>
            </p:nvSpPr>
            <p:spPr>
              <a:xfrm>
                <a:off x="6705600" y="4680156"/>
                <a:ext cx="4857135" cy="1002390"/>
              </a:xfrm>
              <a:prstGeom prst="rect">
                <a:avLst/>
              </a:prstGeom>
              <a:blipFill>
                <a:blip r:embed="rId5"/>
                <a:stretch>
                  <a:fillRect l="-627" t="-4878" b="-5488"/>
                </a:stretch>
              </a:blipFill>
            </p:spPr>
            <p:txBody>
              <a:bodyPr/>
              <a:lstStyle/>
              <a:p>
                <a:r>
                  <a:rPr lang="en-IN">
                    <a:noFill/>
                  </a:rPr>
                  <a:t> </a:t>
                </a:r>
              </a:p>
            </p:txBody>
          </p:sp>
        </mc:Fallback>
      </mc:AlternateContent>
    </p:spTree>
    <p:extLst>
      <p:ext uri="{BB962C8B-B14F-4D97-AF65-F5344CB8AC3E}">
        <p14:creationId xmlns:p14="http://schemas.microsoft.com/office/powerpoint/2010/main" val="2035642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F320D0-7178-45CB-A2E2-8063958AE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866" y="197123"/>
            <a:ext cx="10267412" cy="5997199"/>
          </a:xfrm>
          <a:prstGeom prst="rect">
            <a:avLst/>
          </a:prstGeom>
        </p:spPr>
      </p:pic>
      <p:sp>
        <p:nvSpPr>
          <p:cNvPr id="5" name="TextBox 4">
            <a:extLst>
              <a:ext uri="{FF2B5EF4-FFF2-40B4-BE49-F238E27FC236}">
                <a16:creationId xmlns:a16="http://schemas.microsoft.com/office/drawing/2014/main" id="{16062E81-02CC-4781-8F51-AD9EADD9E554}"/>
              </a:ext>
            </a:extLst>
          </p:cNvPr>
          <p:cNvSpPr txBox="1"/>
          <p:nvPr/>
        </p:nvSpPr>
        <p:spPr>
          <a:xfrm>
            <a:off x="2231923" y="6302477"/>
            <a:ext cx="8190271" cy="400110"/>
          </a:xfrm>
          <a:prstGeom prst="rect">
            <a:avLst/>
          </a:prstGeom>
          <a:noFill/>
        </p:spPr>
        <p:txBody>
          <a:bodyPr wrap="square" rtlCol="0">
            <a:spAutoFit/>
          </a:bodyPr>
          <a:lstStyle/>
          <a:p>
            <a:pPr algn="ctr"/>
            <a:r>
              <a:rPr lang="en-US" sz="2000" b="1" i="0" u="none" strike="noStrike" baseline="0" dirty="0">
                <a:latin typeface="FreeSerif-Identity-H"/>
              </a:rPr>
              <a:t>Blinks and eyes closed intervals</a:t>
            </a:r>
            <a:endParaRPr lang="en-IN" sz="2000" b="1" dirty="0"/>
          </a:p>
        </p:txBody>
      </p:sp>
    </p:spTree>
    <p:extLst>
      <p:ext uri="{BB962C8B-B14F-4D97-AF65-F5344CB8AC3E}">
        <p14:creationId xmlns:p14="http://schemas.microsoft.com/office/powerpoint/2010/main" val="2366918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8F80B0D-8427-4E79-9257-48AC2D4839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7847"/>
          <a:stretch/>
        </p:blipFill>
        <p:spPr bwMode="auto">
          <a:xfrm>
            <a:off x="884904" y="1376517"/>
            <a:ext cx="10923906" cy="51816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
            <a:extLst>
              <a:ext uri="{FF2B5EF4-FFF2-40B4-BE49-F238E27FC236}">
                <a16:creationId xmlns:a16="http://schemas.microsoft.com/office/drawing/2014/main" id="{F88278E7-8073-4BFF-81FA-46B855EB7A20}"/>
              </a:ext>
            </a:extLst>
          </p:cNvPr>
          <p:cNvSpPr txBox="1">
            <a:spLocks/>
          </p:cNvSpPr>
          <p:nvPr/>
        </p:nvSpPr>
        <p:spPr>
          <a:xfrm>
            <a:off x="884904" y="176980"/>
            <a:ext cx="10422194" cy="894736"/>
          </a:xfrm>
          <a:prstGeom prst="roundRect">
            <a:avLst>
              <a:gd name="adj" fmla="val 5000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IN" sz="4000" dirty="0">
                <a:latin typeface="Aquire" pitchFamily="50" charset="0"/>
              </a:rPr>
              <a:t>FLOWCHART</a:t>
            </a:r>
          </a:p>
        </p:txBody>
      </p:sp>
    </p:spTree>
    <p:extLst>
      <p:ext uri="{BB962C8B-B14F-4D97-AF65-F5344CB8AC3E}">
        <p14:creationId xmlns:p14="http://schemas.microsoft.com/office/powerpoint/2010/main" val="2941379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0E86F8-B9B5-405E-A633-451382FCBCE3}"/>
              </a:ext>
            </a:extLst>
          </p:cNvPr>
          <p:cNvSpPr txBox="1">
            <a:spLocks/>
          </p:cNvSpPr>
          <p:nvPr/>
        </p:nvSpPr>
        <p:spPr>
          <a:xfrm>
            <a:off x="403123" y="274638"/>
            <a:ext cx="11297263" cy="1143000"/>
          </a:xfrm>
          <a:prstGeom prst="roundRect">
            <a:avLst>
              <a:gd name="adj" fmla="val 5000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IN" dirty="0">
                <a:latin typeface="Aquire" pitchFamily="50" charset="0"/>
              </a:rPr>
              <a:t>APPROACH B</a:t>
            </a:r>
            <a:r>
              <a:rPr lang="en-IN" dirty="0"/>
              <a:t>  </a:t>
            </a:r>
          </a:p>
        </p:txBody>
      </p:sp>
      <p:pic>
        <p:nvPicPr>
          <p:cNvPr id="4" name="Picture 3">
            <a:extLst>
              <a:ext uri="{FF2B5EF4-FFF2-40B4-BE49-F238E27FC236}">
                <a16:creationId xmlns:a16="http://schemas.microsoft.com/office/drawing/2014/main" id="{787E5C93-FC86-4F08-B1D2-C2C037BDD627}"/>
              </a:ext>
            </a:extLst>
          </p:cNvPr>
          <p:cNvPicPr>
            <a:picLocks noChangeAspect="1"/>
          </p:cNvPicPr>
          <p:nvPr/>
        </p:nvPicPr>
        <p:blipFill>
          <a:blip r:embed="rId2"/>
          <a:stretch>
            <a:fillRect/>
          </a:stretch>
        </p:blipFill>
        <p:spPr>
          <a:xfrm>
            <a:off x="693711" y="2417420"/>
            <a:ext cx="10804577" cy="3650311"/>
          </a:xfrm>
          <a:prstGeom prst="rect">
            <a:avLst/>
          </a:prstGeom>
        </p:spPr>
      </p:pic>
    </p:spTree>
    <p:extLst>
      <p:ext uri="{BB962C8B-B14F-4D97-AF65-F5344CB8AC3E}">
        <p14:creationId xmlns:p14="http://schemas.microsoft.com/office/powerpoint/2010/main" val="3092028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B418724-0B58-4D0C-A1BE-7DA4984AFCA3}"/>
              </a:ext>
            </a:extLst>
          </p:cNvPr>
          <p:cNvSpPr txBox="1">
            <a:spLocks/>
          </p:cNvSpPr>
          <p:nvPr/>
        </p:nvSpPr>
        <p:spPr>
          <a:xfrm>
            <a:off x="447368" y="323800"/>
            <a:ext cx="11297263" cy="865903"/>
          </a:xfrm>
          <a:prstGeom prst="roundRect">
            <a:avLst>
              <a:gd name="adj" fmla="val 5000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600" b="1" dirty="0">
                <a:latin typeface="Aquire" pitchFamily="50" charset="0"/>
                <a:cs typeface="Times New Roman" panose="02020603050405020304" pitchFamily="18" charset="0"/>
              </a:rPr>
              <a:t>Step 1 </a:t>
            </a:r>
            <a:r>
              <a:rPr lang="en-US" sz="3600" b="1" dirty="0">
                <a:latin typeface="Times New Roman" panose="02020603050405020304" pitchFamily="18" charset="0"/>
                <a:cs typeface="Times New Roman" panose="02020603050405020304" pitchFamily="18" charset="0"/>
              </a:rPr>
              <a:t>– Take Image as Input from a Camera</a:t>
            </a:r>
            <a:endParaRPr lang="en-IN" sz="36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7D5DA75-CB8C-45DC-AABA-0E0E137A9000}"/>
              </a:ext>
            </a:extLst>
          </p:cNvPr>
          <p:cNvSpPr txBox="1"/>
          <p:nvPr/>
        </p:nvSpPr>
        <p:spPr>
          <a:xfrm>
            <a:off x="6567947" y="5801031"/>
            <a:ext cx="4080387" cy="523220"/>
          </a:xfrm>
          <a:prstGeom prst="rect">
            <a:avLst/>
          </a:prstGeom>
          <a:no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Image</a:t>
            </a:r>
          </a:p>
        </p:txBody>
      </p:sp>
      <p:pic>
        <p:nvPicPr>
          <p:cNvPr id="2054" name="Picture 6" descr="Image result for take input from camera">
            <a:extLst>
              <a:ext uri="{FF2B5EF4-FFF2-40B4-BE49-F238E27FC236}">
                <a16:creationId xmlns:a16="http://schemas.microsoft.com/office/drawing/2014/main" id="{5E9DA969-2BAB-43EC-B288-9321AE5DC8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8129" y="1787167"/>
            <a:ext cx="3042929" cy="354745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8FBEA4A-05EB-437B-85D5-37A4D8F1F7B2}"/>
              </a:ext>
            </a:extLst>
          </p:cNvPr>
          <p:cNvSpPr txBox="1"/>
          <p:nvPr/>
        </p:nvSpPr>
        <p:spPr>
          <a:xfrm>
            <a:off x="211394" y="5835444"/>
            <a:ext cx="4080387" cy="523220"/>
          </a:xfrm>
          <a:prstGeom prst="rect">
            <a:avLst/>
          </a:prstGeom>
          <a:noFill/>
        </p:spPr>
        <p:txBody>
          <a:bodyPr wrap="square" rtlCol="0">
            <a:spAutoFit/>
          </a:bodyPr>
          <a:lstStyle/>
          <a:p>
            <a:pPr algn="ctr"/>
            <a:r>
              <a:rPr lang="en-IN" sz="2800" b="1" dirty="0">
                <a:latin typeface="Times New Roman" panose="02020603050405020304" pitchFamily="18" charset="0"/>
                <a:cs typeface="Times New Roman" panose="02020603050405020304" pitchFamily="18" charset="0"/>
              </a:rPr>
              <a:t>Camera</a:t>
            </a:r>
          </a:p>
        </p:txBody>
      </p:sp>
      <p:pic>
        <p:nvPicPr>
          <p:cNvPr id="2058" name="Picture 10" descr="See the source image">
            <a:extLst>
              <a:ext uri="{FF2B5EF4-FFF2-40B4-BE49-F238E27FC236}">
                <a16:creationId xmlns:a16="http://schemas.microsoft.com/office/drawing/2014/main" id="{C0E8375F-900F-4B42-B25A-6E68118C15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193" y="1858296"/>
            <a:ext cx="6318864" cy="3554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162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87DBEE-F02C-4265-A15F-3FAA2FB6D8E2}"/>
              </a:ext>
            </a:extLst>
          </p:cNvPr>
          <p:cNvSpPr txBox="1">
            <a:spLocks/>
          </p:cNvSpPr>
          <p:nvPr/>
        </p:nvSpPr>
        <p:spPr>
          <a:xfrm>
            <a:off x="447368" y="323800"/>
            <a:ext cx="11297263" cy="865903"/>
          </a:xfrm>
          <a:prstGeom prst="roundRect">
            <a:avLst>
              <a:gd name="adj" fmla="val 5000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600" b="1" dirty="0">
                <a:latin typeface="Aquire" pitchFamily="50" charset="0"/>
                <a:cs typeface="Times New Roman" panose="02020603050405020304" pitchFamily="18" charset="0"/>
              </a:rPr>
              <a:t>Step 2 </a:t>
            </a:r>
            <a:r>
              <a:rPr lang="en-US" sz="3600" b="1" dirty="0">
                <a:latin typeface="Times New Roman" panose="02020603050405020304" pitchFamily="18" charset="0"/>
                <a:cs typeface="Times New Roman" panose="02020603050405020304" pitchFamily="18" charset="0"/>
              </a:rPr>
              <a:t>– Detection using </a:t>
            </a:r>
            <a:r>
              <a:rPr lang="en-US" sz="3600" b="1" dirty="0" err="1">
                <a:latin typeface="Times New Roman" panose="02020603050405020304" pitchFamily="18" charset="0"/>
                <a:cs typeface="Times New Roman" panose="02020603050405020304" pitchFamily="18" charset="0"/>
              </a:rPr>
              <a:t>haar</a:t>
            </a:r>
            <a:r>
              <a:rPr lang="en-US" sz="3600" b="1" dirty="0">
                <a:latin typeface="Times New Roman" panose="02020603050405020304" pitchFamily="18" charset="0"/>
                <a:cs typeface="Times New Roman" panose="02020603050405020304" pitchFamily="18" charset="0"/>
              </a:rPr>
              <a:t>-cascade-classifier</a:t>
            </a:r>
            <a:endParaRPr lang="en-IN" sz="3600" dirty="0">
              <a:latin typeface="Times New Roman" panose="02020603050405020304" pitchFamily="18" charset="0"/>
              <a:cs typeface="Times New Roman" panose="02020603050405020304" pitchFamily="18" charset="0"/>
            </a:endParaRPr>
          </a:p>
        </p:txBody>
      </p:sp>
      <p:pic>
        <p:nvPicPr>
          <p:cNvPr id="4098" name="Picture 2">
            <a:extLst>
              <a:ext uri="{FF2B5EF4-FFF2-40B4-BE49-F238E27FC236}">
                <a16:creationId xmlns:a16="http://schemas.microsoft.com/office/drawing/2014/main" id="{ACF9059F-A4B8-4ABA-A55C-7769EB85C3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031" y="1899776"/>
            <a:ext cx="5277686" cy="305844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B37F398B-FA0C-4827-B657-4388AAA875F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78993" y="1495887"/>
            <a:ext cx="2802194" cy="41266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01B4BB-33A2-4FDB-9E0F-6A208EBBD1E0}"/>
              </a:ext>
            </a:extLst>
          </p:cNvPr>
          <p:cNvSpPr txBox="1"/>
          <p:nvPr/>
        </p:nvSpPr>
        <p:spPr>
          <a:xfrm>
            <a:off x="1386349" y="5466735"/>
            <a:ext cx="3726426" cy="461665"/>
          </a:xfrm>
          <a:prstGeom prst="rect">
            <a:avLst/>
          </a:prstGeom>
          <a:noFill/>
        </p:spPr>
        <p:txBody>
          <a:bodyPr wrap="square" rtlCol="0">
            <a:spAutoFit/>
          </a:bodyPr>
          <a:lstStyle/>
          <a:p>
            <a:pPr algn="ctr"/>
            <a:r>
              <a:rPr lang="en-US" sz="2400" b="1" dirty="0" err="1">
                <a:latin typeface="Times New Roman" panose="02020603050405020304" pitchFamily="18" charset="0"/>
                <a:cs typeface="Times New Roman" panose="02020603050405020304" pitchFamily="18" charset="0"/>
              </a:rPr>
              <a:t>Haar</a:t>
            </a:r>
            <a:r>
              <a:rPr lang="en-US" sz="2400" b="1" dirty="0">
                <a:latin typeface="Times New Roman" panose="02020603050405020304" pitchFamily="18" charset="0"/>
                <a:cs typeface="Times New Roman" panose="02020603050405020304" pitchFamily="18" charset="0"/>
              </a:rPr>
              <a:t>-cascade</a:t>
            </a:r>
            <a:endParaRPr lang="en-IN" sz="2400" dirty="0"/>
          </a:p>
        </p:txBody>
      </p:sp>
      <p:sp>
        <p:nvSpPr>
          <p:cNvPr id="5" name="TextBox 4">
            <a:extLst>
              <a:ext uri="{FF2B5EF4-FFF2-40B4-BE49-F238E27FC236}">
                <a16:creationId xmlns:a16="http://schemas.microsoft.com/office/drawing/2014/main" id="{6B9FC480-7EAB-4E27-997D-1A3C9043B189}"/>
              </a:ext>
            </a:extLst>
          </p:cNvPr>
          <p:cNvSpPr txBox="1"/>
          <p:nvPr/>
        </p:nvSpPr>
        <p:spPr>
          <a:xfrm>
            <a:off x="6656438" y="5722374"/>
            <a:ext cx="4601497" cy="923330"/>
          </a:xfrm>
          <a:prstGeom prst="rect">
            <a:avLst/>
          </a:prstGeom>
          <a:noFill/>
        </p:spPr>
        <p:txBody>
          <a:bodyPr wrap="square" rtlCol="0">
            <a:spAutoFit/>
          </a:bodyPr>
          <a:lstStyle/>
          <a:p>
            <a:pPr algn="ctr"/>
            <a:r>
              <a:rPr lang="en-US" b="0" i="0" dirty="0">
                <a:effectLst/>
                <a:latin typeface="Times New Roman" panose="02020603050405020304" pitchFamily="18" charset="0"/>
                <a:cs typeface="Times New Roman" panose="02020603050405020304" pitchFamily="18" charset="0"/>
              </a:rPr>
              <a:t>An example of a sliding window, moving from left-to-right and top-to-bottom, to locate the face in the image.</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2255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DB418724-0B58-4D0C-A1BE-7DA4984AFCA3}"/>
              </a:ext>
            </a:extLst>
          </p:cNvPr>
          <p:cNvSpPr txBox="1">
            <a:spLocks/>
          </p:cNvSpPr>
          <p:nvPr/>
        </p:nvSpPr>
        <p:spPr>
          <a:xfrm>
            <a:off x="447368" y="323800"/>
            <a:ext cx="11297263" cy="865903"/>
          </a:xfrm>
          <a:prstGeom prst="roundRect">
            <a:avLst>
              <a:gd name="adj" fmla="val 5000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600" b="1" dirty="0">
                <a:latin typeface="Aquire" pitchFamily="50" charset="0"/>
                <a:cs typeface="Times New Roman" panose="02020603050405020304" pitchFamily="18" charset="0"/>
              </a:rPr>
              <a:t>Step 3 </a:t>
            </a:r>
            <a:r>
              <a:rPr lang="en-US" sz="3600" b="1" dirty="0">
                <a:latin typeface="Times New Roman" panose="02020603050405020304" pitchFamily="18" charset="0"/>
                <a:cs typeface="Times New Roman" panose="02020603050405020304" pitchFamily="18" charset="0"/>
              </a:rPr>
              <a:t>– Conversion of Image into </a:t>
            </a:r>
            <a:r>
              <a:rPr lang="en-US" sz="3600" b="1" dirty="0" err="1">
                <a:latin typeface="Times New Roman" panose="02020603050405020304" pitchFamily="18" charset="0"/>
                <a:cs typeface="Times New Roman" panose="02020603050405020304" pitchFamily="18" charset="0"/>
              </a:rPr>
              <a:t>Numpy</a:t>
            </a:r>
            <a:r>
              <a:rPr lang="en-US" sz="3600" b="1" dirty="0">
                <a:latin typeface="Times New Roman" panose="02020603050405020304" pitchFamily="18" charset="0"/>
                <a:cs typeface="Times New Roman" panose="02020603050405020304" pitchFamily="18" charset="0"/>
              </a:rPr>
              <a:t> Array</a:t>
            </a:r>
            <a:endParaRPr lang="en-IN" sz="36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45CA485F-553F-48DD-BC76-F6AE2F57E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76" y="1642602"/>
            <a:ext cx="4486275" cy="38481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7D5DA75-CB8C-45DC-AABA-0E0E137A9000}"/>
              </a:ext>
            </a:extLst>
          </p:cNvPr>
          <p:cNvSpPr txBox="1"/>
          <p:nvPr/>
        </p:nvSpPr>
        <p:spPr>
          <a:xfrm>
            <a:off x="894735" y="5889522"/>
            <a:ext cx="4080387" cy="523220"/>
          </a:xfrm>
          <a:prstGeom prst="rect">
            <a:avLst/>
          </a:prstGeom>
          <a:noFill/>
        </p:spPr>
        <p:txBody>
          <a:bodyPr wrap="square" rtlCol="0">
            <a:spAutoFit/>
          </a:bodyPr>
          <a:lstStyle/>
          <a:p>
            <a:pPr algn="ctr"/>
            <a:r>
              <a:rPr lang="en-IN" sz="2800" dirty="0"/>
              <a:t>Image</a:t>
            </a:r>
          </a:p>
        </p:txBody>
      </p:sp>
      <p:pic>
        <p:nvPicPr>
          <p:cNvPr id="8" name="Graphic 7" descr="Arrow Slight curve">
            <a:extLst>
              <a:ext uri="{FF2B5EF4-FFF2-40B4-BE49-F238E27FC236}">
                <a16:creationId xmlns:a16="http://schemas.microsoft.com/office/drawing/2014/main" id="{4AB9487D-893C-4F7F-80EA-6AB9458A6E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29085" y="2812026"/>
            <a:ext cx="1233948" cy="1233948"/>
          </a:xfrm>
          <a:prstGeom prst="rect">
            <a:avLst/>
          </a:prstGeom>
        </p:spPr>
      </p:pic>
      <p:pic>
        <p:nvPicPr>
          <p:cNvPr id="2052" name="Picture 4">
            <a:extLst>
              <a:ext uri="{FF2B5EF4-FFF2-40B4-BE49-F238E27FC236}">
                <a16:creationId xmlns:a16="http://schemas.microsoft.com/office/drawing/2014/main" id="{326BE3B8-4F1E-45E7-A292-C58CCFB47F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8859" y="2143431"/>
            <a:ext cx="4597415" cy="31917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13FDE31-514F-4EEE-B5C4-FD27DC9CD181}"/>
              </a:ext>
            </a:extLst>
          </p:cNvPr>
          <p:cNvSpPr txBox="1"/>
          <p:nvPr/>
        </p:nvSpPr>
        <p:spPr>
          <a:xfrm>
            <a:off x="7472516" y="5830529"/>
            <a:ext cx="3814916" cy="461665"/>
          </a:xfrm>
          <a:prstGeom prst="rect">
            <a:avLst/>
          </a:prstGeom>
          <a:noFill/>
        </p:spPr>
        <p:txBody>
          <a:bodyPr wrap="square" rtlCol="0">
            <a:spAutoFit/>
          </a:bodyPr>
          <a:lstStyle/>
          <a:p>
            <a:pPr algn="ctr"/>
            <a:r>
              <a:rPr lang="en-IN" sz="2400" dirty="0"/>
              <a:t>Numpy Array</a:t>
            </a:r>
          </a:p>
        </p:txBody>
      </p:sp>
    </p:spTree>
    <p:extLst>
      <p:ext uri="{BB962C8B-B14F-4D97-AF65-F5344CB8AC3E}">
        <p14:creationId xmlns:p14="http://schemas.microsoft.com/office/powerpoint/2010/main" val="3834165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2C11A2-5B42-4B42-A2C0-3CF6D20CAA70}"/>
              </a:ext>
            </a:extLst>
          </p:cNvPr>
          <p:cNvSpPr>
            <a:spLocks noGrp="1"/>
          </p:cNvSpPr>
          <p:nvPr>
            <p:ph type="title"/>
          </p:nvPr>
        </p:nvSpPr>
        <p:spPr>
          <a:xfrm>
            <a:off x="403123" y="274638"/>
            <a:ext cx="11297263" cy="1143000"/>
          </a:xfrm>
          <a:prstGeom prst="roundRect">
            <a:avLst>
              <a:gd name="adj" fmla="val 5000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quire" pitchFamily="50" charset="0"/>
              </a:rPr>
              <a:t>Introduction</a:t>
            </a:r>
            <a:r>
              <a:rPr lang="en-IN" dirty="0"/>
              <a:t>  </a:t>
            </a:r>
          </a:p>
        </p:txBody>
      </p:sp>
      <p:pic>
        <p:nvPicPr>
          <p:cNvPr id="2" name="Picture 1">
            <a:extLst>
              <a:ext uri="{FF2B5EF4-FFF2-40B4-BE49-F238E27FC236}">
                <a16:creationId xmlns:a16="http://schemas.microsoft.com/office/drawing/2014/main" id="{905A8D0F-1434-4459-951E-1CAA2024320D}"/>
              </a:ext>
            </a:extLst>
          </p:cNvPr>
          <p:cNvPicPr>
            <a:picLocks noChangeAspect="1"/>
          </p:cNvPicPr>
          <p:nvPr/>
        </p:nvPicPr>
        <p:blipFill>
          <a:blip r:embed="rId2"/>
          <a:stretch>
            <a:fillRect/>
          </a:stretch>
        </p:blipFill>
        <p:spPr>
          <a:xfrm>
            <a:off x="4934493" y="2278165"/>
            <a:ext cx="7035052" cy="3355720"/>
          </a:xfrm>
          <a:prstGeom prst="rect">
            <a:avLst/>
          </a:prstGeom>
        </p:spPr>
      </p:pic>
      <p:sp>
        <p:nvSpPr>
          <p:cNvPr id="4" name="TextBox 3">
            <a:extLst>
              <a:ext uri="{FF2B5EF4-FFF2-40B4-BE49-F238E27FC236}">
                <a16:creationId xmlns:a16="http://schemas.microsoft.com/office/drawing/2014/main" id="{93182C91-B36C-42EA-AE28-51D4648557A9}"/>
              </a:ext>
            </a:extLst>
          </p:cNvPr>
          <p:cNvSpPr txBox="1"/>
          <p:nvPr/>
        </p:nvSpPr>
        <p:spPr>
          <a:xfrm>
            <a:off x="353961" y="2005781"/>
            <a:ext cx="4395020" cy="4401205"/>
          </a:xfrm>
          <a:prstGeom prst="rect">
            <a:avLst/>
          </a:prstGeom>
          <a:noFill/>
        </p:spPr>
        <p:txBody>
          <a:bodyPr wrap="square" rtlCol="0">
            <a:spAutoFit/>
          </a:bodyPr>
          <a:lstStyle/>
          <a:p>
            <a:pPr marL="342900" indent="-342900">
              <a:buFont typeface="Wingdings" panose="05000000000000000000" pitchFamily="2" charset="2"/>
              <a:buChar char="Ø"/>
            </a:pPr>
            <a:r>
              <a:rPr lang="en-US" sz="2000" b="0" i="0" dirty="0">
                <a:solidFill>
                  <a:srgbClr val="000000"/>
                </a:solidFill>
                <a:effectLst/>
                <a:latin typeface="Lato" panose="020B0604020202020204" pitchFamily="34" charset="0"/>
              </a:rPr>
              <a:t>Nowadays Driver Drowsiness is a major factor in a large number of vehicle accidents.</a:t>
            </a:r>
          </a:p>
          <a:p>
            <a:pPr marL="342900" indent="-342900">
              <a:buFont typeface="Wingdings" panose="05000000000000000000" pitchFamily="2" charset="2"/>
              <a:buChar char="Ø"/>
            </a:pPr>
            <a:endParaRPr lang="en-US" sz="2000" dirty="0">
              <a:solidFill>
                <a:srgbClr val="000000"/>
              </a:solidFill>
              <a:latin typeface="Lato" panose="020B0604020202020204" pitchFamily="34" charset="0"/>
            </a:endParaRPr>
          </a:p>
          <a:p>
            <a:pPr marL="342900" indent="-342900">
              <a:buFont typeface="Wingdings" panose="05000000000000000000" pitchFamily="2" charset="2"/>
              <a:buChar char="Ø"/>
            </a:pPr>
            <a:r>
              <a:rPr lang="en-US" sz="2000" b="0" i="0" dirty="0">
                <a:solidFill>
                  <a:srgbClr val="000000"/>
                </a:solidFill>
                <a:effectLst/>
                <a:latin typeface="Lato" panose="020F0502020204030203" pitchFamily="34" charset="0"/>
              </a:rPr>
              <a:t>Recent statistics estimate that annually 1,200 deaths and 76,000 injuries can be attributed to fatigue related crashes.</a:t>
            </a:r>
          </a:p>
          <a:p>
            <a:pPr marL="342900" indent="-342900">
              <a:buFont typeface="Wingdings" panose="05000000000000000000" pitchFamily="2" charset="2"/>
              <a:buChar char="Ø"/>
            </a:pPr>
            <a:endParaRPr lang="en-IN" sz="2000" dirty="0"/>
          </a:p>
          <a:p>
            <a:pPr marL="342900" indent="-342900">
              <a:buFont typeface="Wingdings" panose="05000000000000000000" pitchFamily="2" charset="2"/>
              <a:buChar char="Ø"/>
            </a:pPr>
            <a:r>
              <a:rPr lang="en-US" sz="2000" b="0" i="0" dirty="0">
                <a:solidFill>
                  <a:srgbClr val="000000"/>
                </a:solidFill>
                <a:effectLst/>
                <a:latin typeface="Lato" panose="020F0502020204030203" pitchFamily="34" charset="0"/>
              </a:rPr>
              <a:t>The development of technologies for detecting and avoiding drowsiness at the wheel is a major challenge in the field of accident avoidance systems.</a:t>
            </a:r>
            <a:endParaRPr lang="en-IN" sz="2000" dirty="0"/>
          </a:p>
        </p:txBody>
      </p:sp>
    </p:spTree>
    <p:extLst>
      <p:ext uri="{BB962C8B-B14F-4D97-AF65-F5344CB8AC3E}">
        <p14:creationId xmlns:p14="http://schemas.microsoft.com/office/powerpoint/2010/main" val="3084116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52A695C-1E0E-417C-B4A5-D4A031768F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99" y="1868130"/>
            <a:ext cx="12120201" cy="4230636"/>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EDC190EC-5323-4F12-BE5A-BDBBDAF8ABD6}"/>
              </a:ext>
            </a:extLst>
          </p:cNvPr>
          <p:cNvSpPr txBox="1">
            <a:spLocks/>
          </p:cNvSpPr>
          <p:nvPr/>
        </p:nvSpPr>
        <p:spPr>
          <a:xfrm>
            <a:off x="447368" y="323800"/>
            <a:ext cx="11297263" cy="865903"/>
          </a:xfrm>
          <a:prstGeom prst="roundRect">
            <a:avLst>
              <a:gd name="adj" fmla="val 5000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600" b="1" dirty="0">
                <a:latin typeface="Aquire" pitchFamily="50" charset="0"/>
                <a:cs typeface="Times New Roman" panose="02020603050405020304" pitchFamily="18" charset="0"/>
              </a:rPr>
              <a:t>Reason for doing this</a:t>
            </a:r>
            <a:endParaRPr lang="en-I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4884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F0BB27-FCA8-4DA2-B98F-D3BD76391920}"/>
              </a:ext>
            </a:extLst>
          </p:cNvPr>
          <p:cNvSpPr txBox="1">
            <a:spLocks/>
          </p:cNvSpPr>
          <p:nvPr/>
        </p:nvSpPr>
        <p:spPr>
          <a:xfrm>
            <a:off x="447368" y="323800"/>
            <a:ext cx="11297263" cy="865903"/>
          </a:xfrm>
          <a:prstGeom prst="roundRect">
            <a:avLst>
              <a:gd name="adj" fmla="val 5000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600" b="1" dirty="0">
                <a:latin typeface="Aquire" pitchFamily="50" charset="0"/>
                <a:cs typeface="Times New Roman" panose="02020603050405020304" pitchFamily="18" charset="0"/>
              </a:rPr>
              <a:t>Step 4 </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Keras</a:t>
            </a:r>
            <a:r>
              <a:rPr lang="en-US" sz="3600" b="1" dirty="0">
                <a:latin typeface="Times New Roman" panose="02020603050405020304" pitchFamily="18" charset="0"/>
                <a:cs typeface="Times New Roman" panose="02020603050405020304" pitchFamily="18" charset="0"/>
              </a:rPr>
              <a:t> </a:t>
            </a:r>
            <a:r>
              <a:rPr lang="en-US" sz="3600" b="1" dirty="0" err="1">
                <a:latin typeface="Times New Roman" panose="02020603050405020304" pitchFamily="18" charset="0"/>
                <a:cs typeface="Times New Roman" panose="02020603050405020304" pitchFamily="18" charset="0"/>
              </a:rPr>
              <a:t>ImageDataGenerator</a:t>
            </a:r>
            <a:r>
              <a:rPr lang="en-US" sz="3600" b="1" dirty="0">
                <a:latin typeface="Times New Roman" panose="02020603050405020304" pitchFamily="18" charset="0"/>
                <a:cs typeface="Times New Roman" panose="02020603050405020304" pitchFamily="18" charset="0"/>
              </a:rPr>
              <a:t> for Image Augmentation</a:t>
            </a:r>
            <a:endParaRPr lang="en-IN" sz="3600" dirty="0">
              <a:latin typeface="Times New Roman" panose="02020603050405020304" pitchFamily="18" charset="0"/>
              <a:cs typeface="Times New Roman" panose="02020603050405020304" pitchFamily="18" charset="0"/>
            </a:endParaRPr>
          </a:p>
        </p:txBody>
      </p:sp>
      <p:pic>
        <p:nvPicPr>
          <p:cNvPr id="5122" name="Picture 2" descr="Image Data Augmentation in Keras">
            <a:extLst>
              <a:ext uri="{FF2B5EF4-FFF2-40B4-BE49-F238E27FC236}">
                <a16:creationId xmlns:a16="http://schemas.microsoft.com/office/drawing/2014/main" id="{0CF3E023-3B1A-4C4C-9021-CB78F88C68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231" y="1646857"/>
            <a:ext cx="7686368" cy="35642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7E963AB-E1ED-4233-8C38-10F991AFA157}"/>
              </a:ext>
            </a:extLst>
          </p:cNvPr>
          <p:cNvSpPr txBox="1"/>
          <p:nvPr/>
        </p:nvSpPr>
        <p:spPr>
          <a:xfrm>
            <a:off x="865238" y="5220928"/>
            <a:ext cx="10461523" cy="1477328"/>
          </a:xfrm>
          <a:prstGeom prst="rect">
            <a:avLst/>
          </a:prstGeom>
          <a:noFill/>
        </p:spPr>
        <p:txBody>
          <a:bodyPr wrap="square" rtlCol="0">
            <a:spAutoFit/>
          </a:bodyPr>
          <a:lstStyle/>
          <a:p>
            <a:pPr algn="ctr"/>
            <a:r>
              <a:rPr lang="en-US" b="0" i="0" dirty="0">
                <a:solidFill>
                  <a:srgbClr val="222222"/>
                </a:solidFill>
                <a:effectLst/>
                <a:latin typeface="Verdana" panose="020B0604030504040204" pitchFamily="34" charset="0"/>
              </a:rPr>
              <a:t>The </a:t>
            </a:r>
            <a:r>
              <a:rPr lang="en-US" b="0" i="0" dirty="0" err="1">
                <a:solidFill>
                  <a:srgbClr val="222222"/>
                </a:solidFill>
                <a:effectLst/>
                <a:latin typeface="Verdana" panose="020B0604030504040204" pitchFamily="34" charset="0"/>
              </a:rPr>
              <a:t>ImageDataGenerator</a:t>
            </a:r>
            <a:r>
              <a:rPr lang="en-US" b="0" i="0" dirty="0">
                <a:solidFill>
                  <a:srgbClr val="222222"/>
                </a:solidFill>
                <a:effectLst/>
                <a:latin typeface="Verdana" panose="020B0604030504040204" pitchFamily="34" charset="0"/>
              </a:rPr>
              <a:t> class in </a:t>
            </a:r>
            <a:r>
              <a:rPr lang="en-US" b="0" i="0" dirty="0" err="1">
                <a:solidFill>
                  <a:srgbClr val="222222"/>
                </a:solidFill>
                <a:effectLst/>
                <a:latin typeface="Verdana" panose="020B0604030504040204" pitchFamily="34" charset="0"/>
              </a:rPr>
              <a:t>Keras</a:t>
            </a:r>
            <a:r>
              <a:rPr lang="en-US" b="0" i="0" dirty="0">
                <a:solidFill>
                  <a:srgbClr val="222222"/>
                </a:solidFill>
                <a:effectLst/>
                <a:latin typeface="Verdana" panose="020B0604030504040204" pitchFamily="34" charset="0"/>
              </a:rPr>
              <a:t> is used for </a:t>
            </a:r>
            <a:r>
              <a:rPr lang="en-US" b="1" i="0" dirty="0">
                <a:solidFill>
                  <a:srgbClr val="222222"/>
                </a:solidFill>
                <a:effectLst/>
                <a:latin typeface="Verdana" panose="020B0604030504040204" pitchFamily="34" charset="0"/>
              </a:rPr>
              <a:t>implementing image augmentation</a:t>
            </a:r>
            <a:r>
              <a:rPr lang="en-US" b="0" i="0" dirty="0">
                <a:solidFill>
                  <a:srgbClr val="222222"/>
                </a:solidFill>
                <a:effectLst/>
                <a:latin typeface="Verdana" panose="020B0604030504040204" pitchFamily="34" charset="0"/>
              </a:rPr>
              <a:t>. The major advantage of the </a:t>
            </a:r>
            <a:r>
              <a:rPr lang="en-US" b="0" i="0" dirty="0" err="1">
                <a:solidFill>
                  <a:srgbClr val="222222"/>
                </a:solidFill>
                <a:effectLst/>
                <a:latin typeface="Verdana" panose="020B0604030504040204" pitchFamily="34" charset="0"/>
              </a:rPr>
              <a:t>Keras</a:t>
            </a:r>
            <a:r>
              <a:rPr lang="en-US" b="0" i="0" dirty="0">
                <a:solidFill>
                  <a:srgbClr val="222222"/>
                </a:solidFill>
                <a:effectLst/>
                <a:latin typeface="Verdana" panose="020B0604030504040204" pitchFamily="34" charset="0"/>
              </a:rPr>
              <a:t> </a:t>
            </a:r>
            <a:r>
              <a:rPr lang="en-US" b="0" i="0" dirty="0" err="1">
                <a:solidFill>
                  <a:srgbClr val="222222"/>
                </a:solidFill>
                <a:effectLst/>
                <a:latin typeface="Verdana" panose="020B0604030504040204" pitchFamily="34" charset="0"/>
              </a:rPr>
              <a:t>ImageDataGenerator</a:t>
            </a:r>
            <a:r>
              <a:rPr lang="en-US" b="0" i="0" dirty="0">
                <a:solidFill>
                  <a:srgbClr val="222222"/>
                </a:solidFill>
                <a:effectLst/>
                <a:latin typeface="Verdana" panose="020B0604030504040204" pitchFamily="34" charset="0"/>
              </a:rPr>
              <a:t> class is its ability to produce real-time image augmentation. This simply means it can generate augmented images dynamically during the training of the model making the overall mode more robust and accurate.</a:t>
            </a:r>
            <a:endParaRPr lang="en-IN" dirty="0"/>
          </a:p>
        </p:txBody>
      </p:sp>
      <p:sp>
        <p:nvSpPr>
          <p:cNvPr id="5" name="TextBox 4">
            <a:extLst>
              <a:ext uri="{FF2B5EF4-FFF2-40B4-BE49-F238E27FC236}">
                <a16:creationId xmlns:a16="http://schemas.microsoft.com/office/drawing/2014/main" id="{94ED0169-238D-48DF-9F4A-D0415FC6D499}"/>
              </a:ext>
            </a:extLst>
          </p:cNvPr>
          <p:cNvSpPr txBox="1"/>
          <p:nvPr/>
        </p:nvSpPr>
        <p:spPr>
          <a:xfrm>
            <a:off x="8681884" y="2025445"/>
            <a:ext cx="3097162" cy="3046988"/>
          </a:xfrm>
          <a:prstGeom prst="rect">
            <a:avLst/>
          </a:prstGeom>
          <a:noFill/>
        </p:spPr>
        <p:txBody>
          <a:bodyPr wrap="square" rtlCol="0">
            <a:spAutoFit/>
          </a:bodyPr>
          <a:lstStyle/>
          <a:p>
            <a:r>
              <a:rPr lang="en-IN" sz="2400" b="1" i="1" dirty="0"/>
              <a:t>By Applying – </a:t>
            </a:r>
          </a:p>
          <a:p>
            <a:endParaRPr lang="en-IN" sz="2400" b="1" i="1" dirty="0"/>
          </a:p>
          <a:p>
            <a:pPr marL="342900" indent="-342900">
              <a:buAutoNum type="arabicPeriod"/>
            </a:pPr>
            <a:r>
              <a:rPr lang="en-IN" sz="2400" dirty="0"/>
              <a:t>Random Rotations</a:t>
            </a:r>
          </a:p>
          <a:p>
            <a:pPr marL="342900" indent="-342900">
              <a:buAutoNum type="arabicPeriod"/>
            </a:pPr>
            <a:r>
              <a:rPr lang="en-IN" sz="2400" dirty="0"/>
              <a:t>Random Shifts</a:t>
            </a:r>
          </a:p>
          <a:p>
            <a:pPr marL="342900" indent="-342900">
              <a:buAutoNum type="arabicPeriod"/>
            </a:pPr>
            <a:r>
              <a:rPr lang="en-IN" sz="2400" dirty="0"/>
              <a:t>Random Flips</a:t>
            </a:r>
          </a:p>
          <a:p>
            <a:pPr marL="342900" indent="-342900">
              <a:buAutoNum type="arabicPeriod"/>
            </a:pPr>
            <a:r>
              <a:rPr lang="en-IN" sz="2400" dirty="0"/>
              <a:t>Random Brightness</a:t>
            </a:r>
          </a:p>
          <a:p>
            <a:pPr marL="342900" indent="-342900">
              <a:buAutoNum type="arabicPeriod"/>
            </a:pPr>
            <a:r>
              <a:rPr lang="en-IN" sz="2400" dirty="0"/>
              <a:t>Random Zoom</a:t>
            </a:r>
          </a:p>
          <a:p>
            <a:pPr marL="342900" indent="-342900">
              <a:buAutoNum type="arabicPeriod"/>
            </a:pPr>
            <a:endParaRPr lang="en-IN" sz="2400" dirty="0"/>
          </a:p>
        </p:txBody>
      </p:sp>
    </p:spTree>
    <p:extLst>
      <p:ext uri="{BB962C8B-B14F-4D97-AF65-F5344CB8AC3E}">
        <p14:creationId xmlns:p14="http://schemas.microsoft.com/office/powerpoint/2010/main" val="1053151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9F15E5-AAC2-4247-8FFB-263A671AF6AD}"/>
              </a:ext>
            </a:extLst>
          </p:cNvPr>
          <p:cNvSpPr txBox="1">
            <a:spLocks/>
          </p:cNvSpPr>
          <p:nvPr/>
        </p:nvSpPr>
        <p:spPr>
          <a:xfrm>
            <a:off x="447368" y="323800"/>
            <a:ext cx="11297263" cy="865903"/>
          </a:xfrm>
          <a:prstGeom prst="roundRect">
            <a:avLst>
              <a:gd name="adj" fmla="val 5000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3600" b="1" dirty="0">
                <a:latin typeface="Aquire" pitchFamily="50" charset="0"/>
                <a:cs typeface="Times New Roman" panose="02020603050405020304" pitchFamily="18" charset="0"/>
              </a:rPr>
              <a:t>Step 5 </a:t>
            </a:r>
            <a:r>
              <a:rPr lang="en-US" sz="3600" b="1" dirty="0">
                <a:latin typeface="Times New Roman" panose="02020603050405020304" pitchFamily="18" charset="0"/>
                <a:cs typeface="Times New Roman" panose="02020603050405020304" pitchFamily="18" charset="0"/>
              </a:rPr>
              <a:t>–  Training the Model</a:t>
            </a:r>
            <a:endParaRPr lang="en-IN" sz="3600" dirty="0">
              <a:latin typeface="Times New Roman" panose="02020603050405020304" pitchFamily="18" charset="0"/>
              <a:cs typeface="Times New Roman" panose="02020603050405020304" pitchFamily="18" charset="0"/>
            </a:endParaRPr>
          </a:p>
        </p:txBody>
      </p:sp>
      <p:pic>
        <p:nvPicPr>
          <p:cNvPr id="6146" name="Picture 2" descr="Screen Shot 2016-07-24 at 11.25.13 PM">
            <a:extLst>
              <a:ext uri="{FF2B5EF4-FFF2-40B4-BE49-F238E27FC236}">
                <a16:creationId xmlns:a16="http://schemas.microsoft.com/office/drawing/2014/main" id="{27DDDE76-3712-4837-9ECC-B58DD3F95E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199" y="3258214"/>
            <a:ext cx="1784767" cy="1616128"/>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Screen Shot 2016-07-24 at 11.25.24 PM">
            <a:extLst>
              <a:ext uri="{FF2B5EF4-FFF2-40B4-BE49-F238E27FC236}">
                <a16:creationId xmlns:a16="http://schemas.microsoft.com/office/drawing/2014/main" id="{4B5E38E1-5D87-400D-AA0A-0BB27B4694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721" y="3596125"/>
            <a:ext cx="1156537" cy="100024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onvolution_schematic">
            <a:extLst>
              <a:ext uri="{FF2B5EF4-FFF2-40B4-BE49-F238E27FC236}">
                <a16:creationId xmlns:a16="http://schemas.microsoft.com/office/drawing/2014/main" id="{4E79D7D3-972F-4F19-AD4F-0EF3F0B2CB80}"/>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659475" y="3123417"/>
            <a:ext cx="3618686" cy="26465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76BB22C-A1B9-4237-9EFD-B8757CFD37A0}"/>
              </a:ext>
            </a:extLst>
          </p:cNvPr>
          <p:cNvSpPr txBox="1"/>
          <p:nvPr/>
        </p:nvSpPr>
        <p:spPr>
          <a:xfrm>
            <a:off x="1061668" y="5092893"/>
            <a:ext cx="2451797" cy="369332"/>
          </a:xfrm>
          <a:prstGeom prst="rect">
            <a:avLst/>
          </a:prstGeom>
          <a:noFill/>
        </p:spPr>
        <p:txBody>
          <a:bodyPr wrap="square" rtlCol="0">
            <a:spAutoFit/>
          </a:bodyPr>
          <a:lstStyle/>
          <a:p>
            <a:r>
              <a:rPr lang="en-IN" dirty="0"/>
              <a:t>5 x 5 Image</a:t>
            </a:r>
          </a:p>
        </p:txBody>
      </p:sp>
      <p:sp>
        <p:nvSpPr>
          <p:cNvPr id="9" name="TextBox 8">
            <a:extLst>
              <a:ext uri="{FF2B5EF4-FFF2-40B4-BE49-F238E27FC236}">
                <a16:creationId xmlns:a16="http://schemas.microsoft.com/office/drawing/2014/main" id="{4DB245F6-5CE0-4F9F-850C-278EEE4D9869}"/>
              </a:ext>
            </a:extLst>
          </p:cNvPr>
          <p:cNvSpPr txBox="1"/>
          <p:nvPr/>
        </p:nvSpPr>
        <p:spPr>
          <a:xfrm>
            <a:off x="4469733" y="4994084"/>
            <a:ext cx="2451797" cy="369332"/>
          </a:xfrm>
          <a:prstGeom prst="rect">
            <a:avLst/>
          </a:prstGeom>
          <a:noFill/>
        </p:spPr>
        <p:txBody>
          <a:bodyPr wrap="square" rtlCol="0">
            <a:spAutoFit/>
          </a:bodyPr>
          <a:lstStyle/>
          <a:p>
            <a:r>
              <a:rPr lang="en-IN" dirty="0"/>
              <a:t>3 x 3 Filter</a:t>
            </a:r>
          </a:p>
        </p:txBody>
      </p:sp>
      <p:pic>
        <p:nvPicPr>
          <p:cNvPr id="7" name="Graphic 6" descr="Add">
            <a:extLst>
              <a:ext uri="{FF2B5EF4-FFF2-40B4-BE49-F238E27FC236}">
                <a16:creationId xmlns:a16="http://schemas.microsoft.com/office/drawing/2014/main" id="{9868B75A-7CD9-42D0-85B7-78C7C2F8FF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2384" y="3713757"/>
            <a:ext cx="914400" cy="914400"/>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F2D337E-D3C2-4F8E-9C51-3911D7EE6211}"/>
                  </a:ext>
                </a:extLst>
              </p:cNvPr>
              <p:cNvSpPr txBox="1"/>
              <p:nvPr/>
            </p:nvSpPr>
            <p:spPr>
              <a:xfrm>
                <a:off x="6458323" y="3786608"/>
                <a:ext cx="642403" cy="83099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IN" sz="5400" b="0" i="1" smtClean="0">
                          <a:solidFill>
                            <a:srgbClr val="0070C0"/>
                          </a:solidFill>
                          <a:latin typeface="Cambria Math" panose="02040503050406030204" pitchFamily="18" charset="0"/>
                        </a:rPr>
                        <m:t>=</m:t>
                      </m:r>
                    </m:oMath>
                  </m:oMathPara>
                </a14:m>
                <a:endParaRPr lang="en-IN" sz="5400" dirty="0">
                  <a:solidFill>
                    <a:srgbClr val="0070C0"/>
                  </a:solidFill>
                </a:endParaRPr>
              </a:p>
            </p:txBody>
          </p:sp>
        </mc:Choice>
        <mc:Fallback>
          <p:sp>
            <p:nvSpPr>
              <p:cNvPr id="8" name="TextBox 7">
                <a:extLst>
                  <a:ext uri="{FF2B5EF4-FFF2-40B4-BE49-F238E27FC236}">
                    <a16:creationId xmlns:a16="http://schemas.microsoft.com/office/drawing/2014/main" id="{9F2D337E-D3C2-4F8E-9C51-3911D7EE6211}"/>
                  </a:ext>
                </a:extLst>
              </p:cNvPr>
              <p:cNvSpPr txBox="1">
                <a:spLocks noRot="1" noChangeAspect="1" noMove="1" noResize="1" noEditPoints="1" noAdjustHandles="1" noChangeArrowheads="1" noChangeShapeType="1" noTextEdit="1"/>
              </p:cNvSpPr>
              <p:nvPr/>
            </p:nvSpPr>
            <p:spPr>
              <a:xfrm>
                <a:off x="6458323" y="3786608"/>
                <a:ext cx="642403" cy="830997"/>
              </a:xfrm>
              <a:prstGeom prst="rect">
                <a:avLst/>
              </a:prstGeom>
              <a:blipFill>
                <a:blip r:embed="rId7"/>
                <a:stretch>
                  <a:fillRect/>
                </a:stretch>
              </a:blipFill>
            </p:spPr>
            <p:txBody>
              <a:bodyPr/>
              <a:lstStyle/>
              <a:p>
                <a:r>
                  <a:rPr lang="en-IN">
                    <a:noFill/>
                  </a:rPr>
                  <a:t> </a:t>
                </a:r>
              </a:p>
            </p:txBody>
          </p:sp>
        </mc:Fallback>
      </mc:AlternateContent>
      <p:sp>
        <p:nvSpPr>
          <p:cNvPr id="10" name="TextBox 9">
            <a:extLst>
              <a:ext uri="{FF2B5EF4-FFF2-40B4-BE49-F238E27FC236}">
                <a16:creationId xmlns:a16="http://schemas.microsoft.com/office/drawing/2014/main" id="{A292794A-8352-44EE-8B69-BB6B0694CFE2}"/>
              </a:ext>
            </a:extLst>
          </p:cNvPr>
          <p:cNvSpPr txBox="1"/>
          <p:nvPr/>
        </p:nvSpPr>
        <p:spPr>
          <a:xfrm>
            <a:off x="2546555" y="1750141"/>
            <a:ext cx="6400800" cy="52322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IN" sz="2800" b="1" i="0" dirty="0">
                <a:solidFill>
                  <a:srgbClr val="5E0722"/>
                </a:solidFill>
                <a:effectLst/>
                <a:latin typeface="Times New Roman" panose="02020603050405020304" pitchFamily="18" charset="0"/>
                <a:cs typeface="Times New Roman" panose="02020603050405020304" pitchFamily="18" charset="0"/>
              </a:rPr>
              <a:t>THE CONVOLUTION STEP</a:t>
            </a:r>
          </a:p>
        </p:txBody>
      </p:sp>
      <p:sp>
        <p:nvSpPr>
          <p:cNvPr id="11" name="TextBox 10">
            <a:extLst>
              <a:ext uri="{FF2B5EF4-FFF2-40B4-BE49-F238E27FC236}">
                <a16:creationId xmlns:a16="http://schemas.microsoft.com/office/drawing/2014/main" id="{9F50458A-1E8C-4D3D-B335-71DCF37F3255}"/>
              </a:ext>
            </a:extLst>
          </p:cNvPr>
          <p:cNvSpPr txBox="1"/>
          <p:nvPr/>
        </p:nvSpPr>
        <p:spPr>
          <a:xfrm>
            <a:off x="8465573" y="2762865"/>
            <a:ext cx="2035278" cy="400110"/>
          </a:xfrm>
          <a:prstGeom prst="rect">
            <a:avLst/>
          </a:prstGeom>
          <a:ln w="3810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IN" sz="2000" b="1" dirty="0"/>
              <a:t>Stride = 1</a:t>
            </a:r>
          </a:p>
        </p:txBody>
      </p:sp>
      <p:sp>
        <p:nvSpPr>
          <p:cNvPr id="12" name="TextBox 11">
            <a:extLst>
              <a:ext uri="{FF2B5EF4-FFF2-40B4-BE49-F238E27FC236}">
                <a16:creationId xmlns:a16="http://schemas.microsoft.com/office/drawing/2014/main" id="{720C9B19-7F56-41C9-8710-4D3E079534AF}"/>
              </a:ext>
            </a:extLst>
          </p:cNvPr>
          <p:cNvSpPr txBox="1"/>
          <p:nvPr/>
        </p:nvSpPr>
        <p:spPr>
          <a:xfrm>
            <a:off x="1002891" y="6046838"/>
            <a:ext cx="6961238" cy="40011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IN" sz="2000" b="1" dirty="0"/>
              <a:t>Stride : </a:t>
            </a:r>
            <a:r>
              <a:rPr lang="en-US" sz="2000" b="0" i="0" dirty="0">
                <a:solidFill>
                  <a:srgbClr val="292929"/>
                </a:solidFill>
                <a:effectLst/>
                <a:latin typeface="charter"/>
              </a:rPr>
              <a:t>Stride is the number of pixels shifts over the input matrix.</a:t>
            </a:r>
            <a:endParaRPr lang="en-IN" sz="2000" dirty="0"/>
          </a:p>
        </p:txBody>
      </p:sp>
    </p:spTree>
    <p:extLst>
      <p:ext uri="{BB962C8B-B14F-4D97-AF65-F5344CB8AC3E}">
        <p14:creationId xmlns:p14="http://schemas.microsoft.com/office/powerpoint/2010/main" val="1363490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13E660-F211-4524-9E36-831FC7EC8104}"/>
              </a:ext>
            </a:extLst>
          </p:cNvPr>
          <p:cNvSpPr txBox="1"/>
          <p:nvPr/>
        </p:nvSpPr>
        <p:spPr>
          <a:xfrm>
            <a:off x="2753033" y="363794"/>
            <a:ext cx="6400800" cy="58477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IN" sz="3200" b="1" i="0" dirty="0">
                <a:solidFill>
                  <a:srgbClr val="5E0722"/>
                </a:solidFill>
                <a:effectLst/>
                <a:latin typeface="Times New Roman" panose="02020603050405020304" pitchFamily="18" charset="0"/>
                <a:cs typeface="Times New Roman" panose="02020603050405020304" pitchFamily="18" charset="0"/>
              </a:rPr>
              <a:t>THE CONVOLUTION STEP</a:t>
            </a:r>
          </a:p>
        </p:txBody>
      </p:sp>
      <p:pic>
        <p:nvPicPr>
          <p:cNvPr id="6" name="Picture 5">
            <a:extLst>
              <a:ext uri="{FF2B5EF4-FFF2-40B4-BE49-F238E27FC236}">
                <a16:creationId xmlns:a16="http://schemas.microsoft.com/office/drawing/2014/main" id="{F9B2BBAD-8F45-4D09-AE2D-BAFA846EBB61}"/>
              </a:ext>
            </a:extLst>
          </p:cNvPr>
          <p:cNvPicPr>
            <a:picLocks noChangeAspect="1"/>
          </p:cNvPicPr>
          <p:nvPr/>
        </p:nvPicPr>
        <p:blipFill>
          <a:blip r:embed="rId2"/>
          <a:stretch>
            <a:fillRect/>
          </a:stretch>
        </p:blipFill>
        <p:spPr>
          <a:xfrm>
            <a:off x="6096000" y="1180793"/>
            <a:ext cx="5943600" cy="2647950"/>
          </a:xfrm>
          <a:prstGeom prst="rect">
            <a:avLst/>
          </a:prstGeom>
        </p:spPr>
      </p:pic>
      <p:pic>
        <p:nvPicPr>
          <p:cNvPr id="7" name="Picture 6">
            <a:extLst>
              <a:ext uri="{FF2B5EF4-FFF2-40B4-BE49-F238E27FC236}">
                <a16:creationId xmlns:a16="http://schemas.microsoft.com/office/drawing/2014/main" id="{69936456-E9D3-45BF-AFB5-BFCA01E10EB2}"/>
              </a:ext>
            </a:extLst>
          </p:cNvPr>
          <p:cNvPicPr>
            <a:picLocks noChangeAspect="1"/>
          </p:cNvPicPr>
          <p:nvPr/>
        </p:nvPicPr>
        <p:blipFill>
          <a:blip r:embed="rId3"/>
          <a:stretch>
            <a:fillRect/>
          </a:stretch>
        </p:blipFill>
        <p:spPr>
          <a:xfrm>
            <a:off x="98322" y="1383890"/>
            <a:ext cx="5850194" cy="2181225"/>
          </a:xfrm>
          <a:prstGeom prst="rect">
            <a:avLst/>
          </a:prstGeom>
        </p:spPr>
      </p:pic>
      <p:pic>
        <p:nvPicPr>
          <p:cNvPr id="8" name="Picture 7">
            <a:extLst>
              <a:ext uri="{FF2B5EF4-FFF2-40B4-BE49-F238E27FC236}">
                <a16:creationId xmlns:a16="http://schemas.microsoft.com/office/drawing/2014/main" id="{84D95EDA-E756-492B-92E2-F9C9BB36C5A1}"/>
              </a:ext>
            </a:extLst>
          </p:cNvPr>
          <p:cNvPicPr>
            <a:picLocks noChangeAspect="1"/>
          </p:cNvPicPr>
          <p:nvPr/>
        </p:nvPicPr>
        <p:blipFill>
          <a:blip r:embed="rId4"/>
          <a:stretch>
            <a:fillRect/>
          </a:stretch>
        </p:blipFill>
        <p:spPr>
          <a:xfrm>
            <a:off x="216309" y="4138765"/>
            <a:ext cx="5879691" cy="2552700"/>
          </a:xfrm>
          <a:prstGeom prst="rect">
            <a:avLst/>
          </a:prstGeom>
        </p:spPr>
      </p:pic>
      <p:pic>
        <p:nvPicPr>
          <p:cNvPr id="9" name="Picture 8">
            <a:extLst>
              <a:ext uri="{FF2B5EF4-FFF2-40B4-BE49-F238E27FC236}">
                <a16:creationId xmlns:a16="http://schemas.microsoft.com/office/drawing/2014/main" id="{3A260E9E-78A8-4437-BD8C-47BCA911DC59}"/>
              </a:ext>
            </a:extLst>
          </p:cNvPr>
          <p:cNvPicPr>
            <a:picLocks noChangeAspect="1"/>
          </p:cNvPicPr>
          <p:nvPr/>
        </p:nvPicPr>
        <p:blipFill>
          <a:blip r:embed="rId5"/>
          <a:stretch>
            <a:fillRect/>
          </a:stretch>
        </p:blipFill>
        <p:spPr>
          <a:xfrm>
            <a:off x="6048990" y="4229561"/>
            <a:ext cx="6143010" cy="2390775"/>
          </a:xfrm>
          <a:prstGeom prst="rect">
            <a:avLst/>
          </a:prstGeom>
        </p:spPr>
      </p:pic>
    </p:spTree>
    <p:extLst>
      <p:ext uri="{BB962C8B-B14F-4D97-AF65-F5344CB8AC3E}">
        <p14:creationId xmlns:p14="http://schemas.microsoft.com/office/powerpoint/2010/main" val="404203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5456E2-08CE-40C9-AAF3-666CAA4C7DBE}"/>
              </a:ext>
            </a:extLst>
          </p:cNvPr>
          <p:cNvSpPr txBox="1"/>
          <p:nvPr/>
        </p:nvSpPr>
        <p:spPr>
          <a:xfrm>
            <a:off x="2753033" y="363794"/>
            <a:ext cx="6400800" cy="523220"/>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IN" sz="2800" b="1" i="0" dirty="0">
                <a:solidFill>
                  <a:srgbClr val="5E0722"/>
                </a:solidFill>
                <a:effectLst/>
                <a:latin typeface="Times New Roman" panose="02020603050405020304" pitchFamily="18" charset="0"/>
                <a:cs typeface="Times New Roman" panose="02020603050405020304" pitchFamily="18" charset="0"/>
              </a:rPr>
              <a:t>THE CONVOLUTION STEP</a:t>
            </a:r>
          </a:p>
        </p:txBody>
      </p:sp>
      <p:sp>
        <p:nvSpPr>
          <p:cNvPr id="4" name="TextBox 3">
            <a:extLst>
              <a:ext uri="{FF2B5EF4-FFF2-40B4-BE49-F238E27FC236}">
                <a16:creationId xmlns:a16="http://schemas.microsoft.com/office/drawing/2014/main" id="{3E9F9DF2-941F-4D1F-A0E1-E168E118B989}"/>
              </a:ext>
            </a:extLst>
          </p:cNvPr>
          <p:cNvSpPr txBox="1"/>
          <p:nvPr/>
        </p:nvSpPr>
        <p:spPr>
          <a:xfrm>
            <a:off x="403123" y="1219200"/>
            <a:ext cx="5604386" cy="5632311"/>
          </a:xfrm>
          <a:prstGeom prst="rect">
            <a:avLst/>
          </a:prstGeom>
          <a:noFill/>
        </p:spPr>
        <p:txBody>
          <a:bodyPr wrap="square" rtlCol="0">
            <a:spAutoFit/>
          </a:bodyPr>
          <a:lstStyle/>
          <a:p>
            <a:pPr marL="285750" indent="-285750" algn="l">
              <a:buFont typeface="Wingdings" panose="05000000000000000000" pitchFamily="2" charset="2"/>
              <a:buChar char="Ø"/>
            </a:pPr>
            <a:r>
              <a:rPr lang="en-US" sz="2000" b="0" i="0" dirty="0">
                <a:solidFill>
                  <a:srgbClr val="000000"/>
                </a:solidFill>
                <a:effectLst/>
                <a:latin typeface="proxima_novaregular"/>
              </a:rPr>
              <a:t>This layer is the first layer that is used to extract the various features from the input images. </a:t>
            </a:r>
          </a:p>
          <a:p>
            <a:pPr algn="l"/>
            <a:endParaRPr lang="en-US" sz="2000" b="0" i="0" dirty="0">
              <a:solidFill>
                <a:srgbClr val="000000"/>
              </a:solidFill>
              <a:effectLst/>
              <a:latin typeface="proxima_novaregular"/>
            </a:endParaRPr>
          </a:p>
          <a:p>
            <a:pPr marL="285750" indent="-285750" algn="l">
              <a:buFont typeface="Wingdings" panose="05000000000000000000" pitchFamily="2" charset="2"/>
              <a:buChar char="Ø"/>
            </a:pPr>
            <a:r>
              <a:rPr lang="en-US" sz="2000" b="0" i="0" dirty="0">
                <a:solidFill>
                  <a:srgbClr val="000000"/>
                </a:solidFill>
                <a:effectLst/>
                <a:latin typeface="proxima_novaregular"/>
              </a:rPr>
              <a:t>In this layer, the mathematical operation of convolution is performed between the input image and a filter of a particular size </a:t>
            </a:r>
            <a:r>
              <a:rPr lang="en-US" sz="2000" b="0" i="0" dirty="0" err="1">
                <a:solidFill>
                  <a:srgbClr val="000000"/>
                </a:solidFill>
                <a:effectLst/>
                <a:latin typeface="proxima_novaregular"/>
              </a:rPr>
              <a:t>MxM</a:t>
            </a:r>
            <a:r>
              <a:rPr lang="en-US" sz="2000" b="0" i="0" dirty="0">
                <a:solidFill>
                  <a:srgbClr val="000000"/>
                </a:solidFill>
                <a:effectLst/>
                <a:latin typeface="proxima_novaregular"/>
              </a:rPr>
              <a:t>. </a:t>
            </a:r>
          </a:p>
          <a:p>
            <a:pPr algn="l"/>
            <a:endParaRPr lang="en-US" sz="2000" b="0" i="0" dirty="0">
              <a:solidFill>
                <a:srgbClr val="000000"/>
              </a:solidFill>
              <a:effectLst/>
              <a:latin typeface="proxima_novaregular"/>
            </a:endParaRPr>
          </a:p>
          <a:p>
            <a:pPr marL="285750" indent="-285750" algn="l">
              <a:buFont typeface="Wingdings" panose="05000000000000000000" pitchFamily="2" charset="2"/>
              <a:buChar char="Ø"/>
            </a:pPr>
            <a:r>
              <a:rPr lang="en-US" sz="2000" b="0" i="0" dirty="0">
                <a:solidFill>
                  <a:srgbClr val="000000"/>
                </a:solidFill>
                <a:effectLst/>
                <a:latin typeface="proxima_novaregular"/>
              </a:rPr>
              <a:t>By sliding the filter over the input image, the dot product is taken between the filter and the parts of the input image with respect to the size of the filter (</a:t>
            </a:r>
            <a:r>
              <a:rPr lang="en-US" sz="2000" b="0" i="0" dirty="0" err="1">
                <a:solidFill>
                  <a:srgbClr val="000000"/>
                </a:solidFill>
                <a:effectLst/>
                <a:latin typeface="proxima_novaregular"/>
              </a:rPr>
              <a:t>MxM</a:t>
            </a:r>
            <a:r>
              <a:rPr lang="en-US" sz="2000" b="0" i="0" dirty="0">
                <a:solidFill>
                  <a:srgbClr val="000000"/>
                </a:solidFill>
                <a:effectLst/>
                <a:latin typeface="proxima_novaregular"/>
              </a:rPr>
              <a:t>).</a:t>
            </a:r>
          </a:p>
          <a:p>
            <a:pPr algn="l"/>
            <a:endParaRPr lang="en-US" sz="2000" b="0" i="0" dirty="0">
              <a:solidFill>
                <a:srgbClr val="000000"/>
              </a:solidFill>
              <a:effectLst/>
              <a:latin typeface="proxima_novaregular"/>
            </a:endParaRPr>
          </a:p>
          <a:p>
            <a:pPr marL="285750" indent="-285750" algn="l">
              <a:buFont typeface="Wingdings" panose="05000000000000000000" pitchFamily="2" charset="2"/>
              <a:buChar char="Ø"/>
            </a:pPr>
            <a:r>
              <a:rPr lang="en-US" sz="2000" b="0" i="0" dirty="0">
                <a:solidFill>
                  <a:srgbClr val="000000"/>
                </a:solidFill>
                <a:effectLst/>
                <a:latin typeface="proxima_novaregular"/>
              </a:rPr>
              <a:t>The output is termed as the Feature map which gives us information about the image such as the corners and edges. Later, this feature map is fed to other layers to learn several other features of the input image.</a:t>
            </a:r>
          </a:p>
          <a:p>
            <a:endParaRPr lang="en-IN" sz="2000" dirty="0"/>
          </a:p>
        </p:txBody>
      </p:sp>
      <p:pic>
        <p:nvPicPr>
          <p:cNvPr id="7170" name="Picture 2">
            <a:extLst>
              <a:ext uri="{FF2B5EF4-FFF2-40B4-BE49-F238E27FC236}">
                <a16:creationId xmlns:a16="http://schemas.microsoft.com/office/drawing/2014/main" id="{FD992C7E-9156-4D3D-92FD-A38A53BD192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417862" y="1238863"/>
            <a:ext cx="5326770" cy="30185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8AD899-6243-4A16-AE39-5E51A26206C1}"/>
              </a:ext>
            </a:extLst>
          </p:cNvPr>
          <p:cNvSpPr txBox="1"/>
          <p:nvPr/>
        </p:nvSpPr>
        <p:spPr>
          <a:xfrm>
            <a:off x="6331974" y="4473678"/>
            <a:ext cx="5348749" cy="2308324"/>
          </a:xfrm>
          <a:prstGeom prst="rect">
            <a:avLst/>
          </a:prstGeom>
          <a:noFill/>
        </p:spPr>
        <p:txBody>
          <a:bodyPr wrap="square" rtlCol="0">
            <a:spAutoFit/>
          </a:bodyPr>
          <a:lstStyle/>
          <a:p>
            <a:pPr algn="l"/>
            <a:r>
              <a:rPr lang="en-US" b="1" i="0" dirty="0">
                <a:solidFill>
                  <a:srgbClr val="292929"/>
                </a:solidFill>
                <a:effectLst/>
                <a:latin typeface="charter"/>
              </a:rPr>
              <a:t>Padding : </a:t>
            </a:r>
            <a:endParaRPr lang="en-US" b="0" i="0" dirty="0">
              <a:solidFill>
                <a:srgbClr val="292929"/>
              </a:solidFill>
              <a:effectLst/>
              <a:latin typeface="charter"/>
            </a:endParaRPr>
          </a:p>
          <a:p>
            <a:pPr algn="l"/>
            <a:r>
              <a:rPr lang="en-US" b="0" i="0" dirty="0">
                <a:solidFill>
                  <a:srgbClr val="292929"/>
                </a:solidFill>
                <a:effectLst/>
                <a:latin typeface="charter"/>
              </a:rPr>
              <a:t>Sometimes filter does not fit perfectly fit the input image. We have two options:</a:t>
            </a:r>
          </a:p>
          <a:p>
            <a:pPr algn="l" defTabSz="895350">
              <a:buFont typeface="Arial" panose="020B0604020202020204" pitchFamily="34" charset="0"/>
              <a:buChar char="•"/>
            </a:pPr>
            <a:r>
              <a:rPr lang="en-US" b="0" i="0" dirty="0">
                <a:solidFill>
                  <a:srgbClr val="292929"/>
                </a:solidFill>
                <a:effectLst/>
                <a:latin typeface="charter"/>
              </a:rPr>
              <a:t>Pad the picture with zeros (zero-padding) so that it fits</a:t>
            </a:r>
          </a:p>
          <a:p>
            <a:pPr algn="l" defTabSz="895350">
              <a:buFont typeface="Arial" panose="020B0604020202020204" pitchFamily="34" charset="0"/>
              <a:buChar char="•"/>
            </a:pPr>
            <a:r>
              <a:rPr lang="en-US" b="0" i="0" dirty="0">
                <a:solidFill>
                  <a:srgbClr val="292929"/>
                </a:solidFill>
                <a:effectLst/>
                <a:latin typeface="charter"/>
              </a:rPr>
              <a:t>Drop the part of the image where the filter did not fit. This is called valid padding which keeps only valid part of the image.</a:t>
            </a:r>
          </a:p>
          <a:p>
            <a:endParaRPr lang="en-IN" dirty="0"/>
          </a:p>
        </p:txBody>
      </p:sp>
    </p:spTree>
    <p:extLst>
      <p:ext uri="{BB962C8B-B14F-4D97-AF65-F5344CB8AC3E}">
        <p14:creationId xmlns:p14="http://schemas.microsoft.com/office/powerpoint/2010/main" val="2911609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52387F-533A-4AF6-9A1E-B028630401C7}"/>
              </a:ext>
            </a:extLst>
          </p:cNvPr>
          <p:cNvSpPr txBox="1"/>
          <p:nvPr/>
        </p:nvSpPr>
        <p:spPr>
          <a:xfrm>
            <a:off x="1735393" y="383459"/>
            <a:ext cx="8721214" cy="584775"/>
          </a:xfrm>
          <a:prstGeom prst="rect">
            <a:avLst/>
          </a:prstGeom>
          <a:noFill/>
          <a:ln>
            <a:solidFill>
              <a:srgbClr val="00B050"/>
            </a:solidFill>
          </a:ln>
        </p:spPr>
        <p:txBody>
          <a:bodyPr wrap="square" rtlCol="0">
            <a:spAutoFit/>
          </a:bodyPr>
          <a:lstStyle/>
          <a:p>
            <a:pPr algn="ctr"/>
            <a:r>
              <a:rPr lang="en-IN" sz="3200" b="1" i="0" dirty="0">
                <a:solidFill>
                  <a:srgbClr val="5E0722"/>
                </a:solidFill>
                <a:effectLst/>
                <a:latin typeface="Times New Roman" panose="02020603050405020304" pitchFamily="18" charset="0"/>
                <a:cs typeface="Times New Roman" panose="02020603050405020304" pitchFamily="18" charset="0"/>
              </a:rPr>
              <a:t>RECTIFIED LINEAR UNIT(RELU) STEP </a:t>
            </a:r>
          </a:p>
        </p:txBody>
      </p:sp>
      <p:sp>
        <p:nvSpPr>
          <p:cNvPr id="4" name="TextBox 3">
            <a:extLst>
              <a:ext uri="{FF2B5EF4-FFF2-40B4-BE49-F238E27FC236}">
                <a16:creationId xmlns:a16="http://schemas.microsoft.com/office/drawing/2014/main" id="{AC264A22-672E-4392-8915-1DB3D403E435}"/>
              </a:ext>
            </a:extLst>
          </p:cNvPr>
          <p:cNvSpPr txBox="1"/>
          <p:nvPr/>
        </p:nvSpPr>
        <p:spPr>
          <a:xfrm>
            <a:off x="668593" y="1721689"/>
            <a:ext cx="4709652" cy="1569660"/>
          </a:xfrm>
          <a:prstGeom prst="rect">
            <a:avLst/>
          </a:prstGeom>
          <a:noFill/>
        </p:spPr>
        <p:txBody>
          <a:bodyPr wrap="square" rtlCol="0">
            <a:spAutoFit/>
          </a:bodyPr>
          <a:lstStyle/>
          <a:p>
            <a:pPr algn="ctr"/>
            <a:r>
              <a:rPr lang="en-US" sz="2400" b="0" i="0" dirty="0" err="1">
                <a:solidFill>
                  <a:srgbClr val="292929"/>
                </a:solidFill>
                <a:effectLst/>
                <a:latin typeface="charter"/>
              </a:rPr>
              <a:t>ReLU</a:t>
            </a:r>
            <a:r>
              <a:rPr lang="en-US" sz="2400" b="0" i="0" dirty="0">
                <a:solidFill>
                  <a:srgbClr val="292929"/>
                </a:solidFill>
                <a:effectLst/>
                <a:latin typeface="charter"/>
              </a:rPr>
              <a:t> stands for Rectified Linear Unit for a non-linear operation.</a:t>
            </a:r>
          </a:p>
          <a:p>
            <a:pPr algn="ctr"/>
            <a:endParaRPr lang="en-US" sz="2400" dirty="0">
              <a:solidFill>
                <a:srgbClr val="292929"/>
              </a:solidFill>
              <a:latin typeface="charter"/>
            </a:endParaRPr>
          </a:p>
          <a:p>
            <a:pPr algn="ctr"/>
            <a:r>
              <a:rPr lang="en-US" sz="2400" b="0" i="0" dirty="0">
                <a:solidFill>
                  <a:srgbClr val="292929"/>
                </a:solidFill>
                <a:effectLst/>
                <a:latin typeface="charter"/>
              </a:rPr>
              <a:t> The output is </a:t>
            </a:r>
            <a:r>
              <a:rPr lang="en-US" sz="2400" b="1" i="1" dirty="0">
                <a:solidFill>
                  <a:srgbClr val="292929"/>
                </a:solidFill>
                <a:effectLst/>
                <a:latin typeface="charter"/>
              </a:rPr>
              <a:t>ƒ(x) = max(0,x).</a:t>
            </a:r>
            <a:endParaRPr lang="en-IN" sz="2400" dirty="0"/>
          </a:p>
        </p:txBody>
      </p:sp>
      <p:pic>
        <p:nvPicPr>
          <p:cNvPr id="16" name="Picture 15">
            <a:extLst>
              <a:ext uri="{FF2B5EF4-FFF2-40B4-BE49-F238E27FC236}">
                <a16:creationId xmlns:a16="http://schemas.microsoft.com/office/drawing/2014/main" id="{CCF3C64B-D958-419A-B734-B58EB663E955}"/>
              </a:ext>
            </a:extLst>
          </p:cNvPr>
          <p:cNvPicPr>
            <a:picLocks noChangeAspect="1"/>
          </p:cNvPicPr>
          <p:nvPr/>
        </p:nvPicPr>
        <p:blipFill>
          <a:blip r:embed="rId2"/>
          <a:stretch>
            <a:fillRect/>
          </a:stretch>
        </p:blipFill>
        <p:spPr>
          <a:xfrm>
            <a:off x="6204284" y="1200152"/>
            <a:ext cx="5579524" cy="2634430"/>
          </a:xfrm>
          <a:prstGeom prst="rect">
            <a:avLst/>
          </a:prstGeom>
        </p:spPr>
      </p:pic>
      <p:pic>
        <p:nvPicPr>
          <p:cNvPr id="17" name="Picture 16">
            <a:extLst>
              <a:ext uri="{FF2B5EF4-FFF2-40B4-BE49-F238E27FC236}">
                <a16:creationId xmlns:a16="http://schemas.microsoft.com/office/drawing/2014/main" id="{3577C726-0EE9-47E6-94E7-7538902ECE53}"/>
              </a:ext>
            </a:extLst>
          </p:cNvPr>
          <p:cNvPicPr>
            <a:picLocks noChangeAspect="1"/>
          </p:cNvPicPr>
          <p:nvPr/>
        </p:nvPicPr>
        <p:blipFill>
          <a:blip r:embed="rId3"/>
          <a:stretch>
            <a:fillRect/>
          </a:stretch>
        </p:blipFill>
        <p:spPr>
          <a:xfrm>
            <a:off x="353961" y="3888927"/>
            <a:ext cx="7669161" cy="2868446"/>
          </a:xfrm>
          <a:prstGeom prst="rect">
            <a:avLst/>
          </a:prstGeom>
        </p:spPr>
      </p:pic>
      <p:sp>
        <p:nvSpPr>
          <p:cNvPr id="18" name="TextBox 17">
            <a:extLst>
              <a:ext uri="{FF2B5EF4-FFF2-40B4-BE49-F238E27FC236}">
                <a16:creationId xmlns:a16="http://schemas.microsoft.com/office/drawing/2014/main" id="{90AC6BC6-DC3E-4818-8DA6-3A4BDEF535BD}"/>
              </a:ext>
            </a:extLst>
          </p:cNvPr>
          <p:cNvSpPr txBox="1"/>
          <p:nvPr/>
        </p:nvSpPr>
        <p:spPr>
          <a:xfrm>
            <a:off x="8445910" y="4404852"/>
            <a:ext cx="3185651" cy="707886"/>
          </a:xfrm>
          <a:prstGeom prst="rect">
            <a:avLst/>
          </a:prstGeom>
          <a:noFill/>
        </p:spPr>
        <p:txBody>
          <a:bodyPr wrap="square" rtlCol="0">
            <a:spAutoFit/>
          </a:bodyPr>
          <a:lstStyle/>
          <a:p>
            <a:pPr algn="ctr"/>
            <a:r>
              <a:rPr lang="en-IN" sz="2000" dirty="0"/>
              <a:t>Image Conversion after </a:t>
            </a:r>
            <a:r>
              <a:rPr lang="en-IN" sz="2000" dirty="0" err="1"/>
              <a:t>Relu</a:t>
            </a:r>
            <a:r>
              <a:rPr lang="en-IN" sz="2000" dirty="0"/>
              <a:t> Step</a:t>
            </a:r>
          </a:p>
        </p:txBody>
      </p:sp>
      <p:pic>
        <p:nvPicPr>
          <p:cNvPr id="19" name="Picture 18">
            <a:extLst>
              <a:ext uri="{FF2B5EF4-FFF2-40B4-BE49-F238E27FC236}">
                <a16:creationId xmlns:a16="http://schemas.microsoft.com/office/drawing/2014/main" id="{685972B5-AB86-4BA0-9DE3-2EC93FA181BD}"/>
              </a:ext>
            </a:extLst>
          </p:cNvPr>
          <p:cNvPicPr>
            <a:picLocks noChangeAspect="1"/>
          </p:cNvPicPr>
          <p:nvPr/>
        </p:nvPicPr>
        <p:blipFill>
          <a:blip r:embed="rId4">
            <a:duotone>
              <a:schemeClr val="accent2">
                <a:shade val="45000"/>
                <a:satMod val="135000"/>
              </a:schemeClr>
              <a:prstClr val="white"/>
            </a:duotone>
          </a:blip>
          <a:stretch>
            <a:fillRect/>
          </a:stretch>
        </p:blipFill>
        <p:spPr>
          <a:xfrm rot="10589774" flipV="1">
            <a:off x="8376935" y="5033217"/>
            <a:ext cx="950215" cy="950215"/>
          </a:xfrm>
          <a:prstGeom prst="rect">
            <a:avLst/>
          </a:prstGeom>
        </p:spPr>
      </p:pic>
    </p:spTree>
    <p:extLst>
      <p:ext uri="{BB962C8B-B14F-4D97-AF65-F5344CB8AC3E}">
        <p14:creationId xmlns:p14="http://schemas.microsoft.com/office/powerpoint/2010/main" val="874070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FD44F0-EDEC-4698-BEE7-B16D49A4ED2F}"/>
              </a:ext>
            </a:extLst>
          </p:cNvPr>
          <p:cNvSpPr txBox="1"/>
          <p:nvPr/>
        </p:nvSpPr>
        <p:spPr>
          <a:xfrm>
            <a:off x="1735393" y="383459"/>
            <a:ext cx="8721214" cy="646331"/>
          </a:xfrm>
          <a:prstGeom prst="rect">
            <a:avLst/>
          </a:prstGeom>
          <a:noFill/>
          <a:ln>
            <a:solidFill>
              <a:srgbClr val="00B050"/>
            </a:solidFill>
          </a:ln>
        </p:spPr>
        <p:txBody>
          <a:bodyPr wrap="square" rtlCol="0">
            <a:spAutoFit/>
          </a:bodyPr>
          <a:lstStyle/>
          <a:p>
            <a:pPr algn="ctr"/>
            <a:r>
              <a:rPr lang="en-US" sz="3600" b="1" i="0" dirty="0">
                <a:solidFill>
                  <a:srgbClr val="5E0722"/>
                </a:solidFill>
                <a:effectLst/>
                <a:latin typeface="Times New Roman" panose="02020603050405020304" pitchFamily="18" charset="0"/>
                <a:cs typeface="Times New Roman" panose="02020603050405020304" pitchFamily="18" charset="0"/>
              </a:rPr>
              <a:t>THE POOLING STEP</a:t>
            </a:r>
          </a:p>
        </p:txBody>
      </p:sp>
      <p:sp>
        <p:nvSpPr>
          <p:cNvPr id="4" name="TextBox 3">
            <a:extLst>
              <a:ext uri="{FF2B5EF4-FFF2-40B4-BE49-F238E27FC236}">
                <a16:creationId xmlns:a16="http://schemas.microsoft.com/office/drawing/2014/main" id="{6DC64831-E653-42BE-8010-0F9A2738A372}"/>
              </a:ext>
            </a:extLst>
          </p:cNvPr>
          <p:cNvSpPr txBox="1"/>
          <p:nvPr/>
        </p:nvSpPr>
        <p:spPr>
          <a:xfrm>
            <a:off x="363794" y="1327355"/>
            <a:ext cx="5545394" cy="3170099"/>
          </a:xfrm>
          <a:prstGeom prst="rect">
            <a:avLst/>
          </a:prstGeom>
          <a:noFill/>
        </p:spPr>
        <p:txBody>
          <a:bodyPr wrap="square" rtlCol="0">
            <a:spAutoFit/>
          </a:bodyPr>
          <a:lstStyle/>
          <a:p>
            <a:pPr marL="285750" indent="-285750" algn="just">
              <a:buFont typeface="Wingdings" panose="05000000000000000000" pitchFamily="2" charset="2"/>
              <a:buChar char="Ø"/>
            </a:pPr>
            <a:r>
              <a:rPr lang="en-US" b="0" i="0" dirty="0">
                <a:solidFill>
                  <a:srgbClr val="6D6D6D"/>
                </a:solidFill>
                <a:effectLst/>
                <a:latin typeface="Fanwood Text"/>
              </a:rPr>
              <a:t>Spatial Pooling (also called subsampling or </a:t>
            </a:r>
            <a:r>
              <a:rPr lang="en-US" b="0" i="0" dirty="0" err="1">
                <a:solidFill>
                  <a:srgbClr val="6D6D6D"/>
                </a:solidFill>
                <a:effectLst/>
                <a:latin typeface="Fanwood Text"/>
              </a:rPr>
              <a:t>downsampling</a:t>
            </a:r>
            <a:r>
              <a:rPr lang="en-US" b="0" i="0" dirty="0">
                <a:solidFill>
                  <a:srgbClr val="6D6D6D"/>
                </a:solidFill>
                <a:effectLst/>
                <a:latin typeface="Fanwood Text"/>
              </a:rPr>
              <a:t>) reduces the dimensionality of each feature map but retains the most important information. Spatial Pooling can be of different types: Max, Average, Sum etc.</a:t>
            </a:r>
          </a:p>
          <a:p>
            <a:pPr algn="just"/>
            <a:endParaRPr lang="en-US" b="0" i="0" dirty="0">
              <a:solidFill>
                <a:srgbClr val="6D6D6D"/>
              </a:solidFill>
              <a:effectLst/>
              <a:latin typeface="Fanwood Text"/>
            </a:endParaRPr>
          </a:p>
          <a:p>
            <a:pPr marL="285750" indent="-285750" algn="just">
              <a:buFont typeface="Wingdings" panose="05000000000000000000" pitchFamily="2" charset="2"/>
              <a:buChar char="Ø"/>
            </a:pPr>
            <a:r>
              <a:rPr lang="en-US" b="0" i="0" dirty="0">
                <a:solidFill>
                  <a:srgbClr val="6D6D6D"/>
                </a:solidFill>
                <a:effectLst/>
                <a:latin typeface="Fanwood Text"/>
              </a:rPr>
              <a:t>In case of Max Pooling, we define a spatial neighborhood (for example, a 2×2 window) and take the largest element from the rectified feature map within that window</a:t>
            </a:r>
          </a:p>
          <a:p>
            <a:endParaRPr lang="en-IN" sz="2000" dirty="0"/>
          </a:p>
        </p:txBody>
      </p:sp>
      <p:pic>
        <p:nvPicPr>
          <p:cNvPr id="6" name="Picture 5">
            <a:extLst>
              <a:ext uri="{FF2B5EF4-FFF2-40B4-BE49-F238E27FC236}">
                <a16:creationId xmlns:a16="http://schemas.microsoft.com/office/drawing/2014/main" id="{7A5CF433-A9D1-46C0-B17C-DC7AE2AE5D70}"/>
              </a:ext>
            </a:extLst>
          </p:cNvPr>
          <p:cNvPicPr>
            <a:picLocks noChangeAspect="1"/>
          </p:cNvPicPr>
          <p:nvPr/>
        </p:nvPicPr>
        <p:blipFill>
          <a:blip r:embed="rId2"/>
          <a:stretch>
            <a:fillRect/>
          </a:stretch>
        </p:blipFill>
        <p:spPr>
          <a:xfrm>
            <a:off x="6533762" y="1632154"/>
            <a:ext cx="4566858" cy="3888965"/>
          </a:xfrm>
          <a:prstGeom prst="rect">
            <a:avLst/>
          </a:prstGeom>
        </p:spPr>
      </p:pic>
      <p:sp>
        <p:nvSpPr>
          <p:cNvPr id="7" name="TextBox 6">
            <a:extLst>
              <a:ext uri="{FF2B5EF4-FFF2-40B4-BE49-F238E27FC236}">
                <a16:creationId xmlns:a16="http://schemas.microsoft.com/office/drawing/2014/main" id="{5A7F9C85-BF52-4EAF-A3E6-FA3A57C961FA}"/>
              </a:ext>
            </a:extLst>
          </p:cNvPr>
          <p:cNvSpPr txBox="1"/>
          <p:nvPr/>
        </p:nvSpPr>
        <p:spPr>
          <a:xfrm>
            <a:off x="7462684" y="5840361"/>
            <a:ext cx="3283974" cy="369332"/>
          </a:xfrm>
          <a:prstGeom prst="rect">
            <a:avLst/>
          </a:prstGeom>
          <a:noFill/>
        </p:spPr>
        <p:txBody>
          <a:bodyPr wrap="square" rtlCol="0">
            <a:spAutoFit/>
          </a:bodyPr>
          <a:lstStyle/>
          <a:p>
            <a:pPr algn="ctr"/>
            <a:r>
              <a:rPr lang="en-IN" b="1" i="0" dirty="0">
                <a:solidFill>
                  <a:srgbClr val="5E0722"/>
                </a:solidFill>
                <a:effectLst/>
                <a:latin typeface="Quattrocento"/>
              </a:rPr>
              <a:t>Max Pooling</a:t>
            </a:r>
            <a:endParaRPr lang="en-IN" dirty="0"/>
          </a:p>
        </p:txBody>
      </p:sp>
      <p:pic>
        <p:nvPicPr>
          <p:cNvPr id="8" name="Picture 7">
            <a:extLst>
              <a:ext uri="{FF2B5EF4-FFF2-40B4-BE49-F238E27FC236}">
                <a16:creationId xmlns:a16="http://schemas.microsoft.com/office/drawing/2014/main" id="{790E97AB-5F2B-4AE6-B837-FC7B469238C4}"/>
              </a:ext>
            </a:extLst>
          </p:cNvPr>
          <p:cNvPicPr>
            <a:picLocks noChangeAspect="1"/>
          </p:cNvPicPr>
          <p:nvPr/>
        </p:nvPicPr>
        <p:blipFill>
          <a:blip r:embed="rId3"/>
          <a:stretch>
            <a:fillRect/>
          </a:stretch>
        </p:blipFill>
        <p:spPr>
          <a:xfrm>
            <a:off x="314633" y="4215619"/>
            <a:ext cx="5928852" cy="2524394"/>
          </a:xfrm>
          <a:prstGeom prst="rect">
            <a:avLst/>
          </a:prstGeom>
        </p:spPr>
      </p:pic>
    </p:spTree>
    <p:extLst>
      <p:ext uri="{BB962C8B-B14F-4D97-AF65-F5344CB8AC3E}">
        <p14:creationId xmlns:p14="http://schemas.microsoft.com/office/powerpoint/2010/main" val="596794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1B68F0-C443-42F3-B925-5A5473D27732}"/>
              </a:ext>
            </a:extLst>
          </p:cNvPr>
          <p:cNvSpPr txBox="1"/>
          <p:nvPr/>
        </p:nvSpPr>
        <p:spPr>
          <a:xfrm>
            <a:off x="1735393" y="383459"/>
            <a:ext cx="8721214" cy="646331"/>
          </a:xfrm>
          <a:prstGeom prst="rect">
            <a:avLst/>
          </a:prstGeom>
          <a:noFill/>
          <a:ln>
            <a:solidFill>
              <a:srgbClr val="00B050"/>
            </a:solidFill>
          </a:ln>
        </p:spPr>
        <p:txBody>
          <a:bodyPr wrap="square" rtlCol="0">
            <a:spAutoFit/>
          </a:bodyPr>
          <a:lstStyle/>
          <a:p>
            <a:pPr algn="ctr"/>
            <a:r>
              <a:rPr lang="en-US" sz="3600" b="1" i="0" dirty="0">
                <a:solidFill>
                  <a:srgbClr val="5E0722"/>
                </a:solidFill>
                <a:effectLst/>
                <a:latin typeface="Times New Roman" panose="02020603050405020304" pitchFamily="18" charset="0"/>
                <a:cs typeface="Times New Roman" panose="02020603050405020304" pitchFamily="18" charset="0"/>
              </a:rPr>
              <a:t>THE FLATTENING STEP</a:t>
            </a:r>
          </a:p>
        </p:txBody>
      </p:sp>
      <p:sp>
        <p:nvSpPr>
          <p:cNvPr id="4" name="TextBox 3">
            <a:extLst>
              <a:ext uri="{FF2B5EF4-FFF2-40B4-BE49-F238E27FC236}">
                <a16:creationId xmlns:a16="http://schemas.microsoft.com/office/drawing/2014/main" id="{759D67B0-F60A-45B8-A3F9-BFCA28A033C7}"/>
              </a:ext>
            </a:extLst>
          </p:cNvPr>
          <p:cNvSpPr txBox="1"/>
          <p:nvPr/>
        </p:nvSpPr>
        <p:spPr>
          <a:xfrm>
            <a:off x="334297" y="1396181"/>
            <a:ext cx="5535561" cy="4708981"/>
          </a:xfrm>
          <a:prstGeom prst="rect">
            <a:avLst/>
          </a:prstGeom>
          <a:noFill/>
        </p:spPr>
        <p:txBody>
          <a:bodyPr wrap="square" rtlCol="0">
            <a:spAutoFit/>
          </a:bodyPr>
          <a:lstStyle/>
          <a:p>
            <a:pPr marL="285750" indent="-285750" algn="l">
              <a:buFont typeface="Wingdings" panose="05000000000000000000" pitchFamily="2" charset="2"/>
              <a:buChar char="Ø"/>
            </a:pPr>
            <a:r>
              <a:rPr lang="en-US" sz="2000" b="0" i="0" dirty="0">
                <a:solidFill>
                  <a:srgbClr val="222222"/>
                </a:solidFill>
                <a:effectLst/>
                <a:latin typeface="Lato" panose="020F0502020204030203" pitchFamily="34" charset="0"/>
              </a:rPr>
              <a:t>After a series of convolution and pooling operations on the feature representation of the image, we then flatten the output of the final pooling layers into a single long continuous linear array or a vector.</a:t>
            </a:r>
          </a:p>
          <a:p>
            <a:pPr marL="285750" indent="-285750" algn="l">
              <a:buFont typeface="Wingdings" panose="05000000000000000000" pitchFamily="2" charset="2"/>
              <a:buChar char="Ø"/>
            </a:pPr>
            <a:endParaRPr lang="en-US" sz="2000" b="0" i="0" dirty="0">
              <a:solidFill>
                <a:srgbClr val="222222"/>
              </a:solidFill>
              <a:effectLst/>
              <a:latin typeface="Lato" panose="020F0502020204030203" pitchFamily="34" charset="0"/>
            </a:endParaRPr>
          </a:p>
          <a:p>
            <a:pPr marL="285750" indent="-285750" algn="l">
              <a:buFont typeface="Wingdings" panose="05000000000000000000" pitchFamily="2" charset="2"/>
              <a:buChar char="Ø"/>
            </a:pPr>
            <a:r>
              <a:rPr lang="en-US" sz="2000" b="0" i="0" dirty="0">
                <a:solidFill>
                  <a:srgbClr val="222222"/>
                </a:solidFill>
                <a:effectLst/>
                <a:latin typeface="Lato" panose="020F0502020204030203" pitchFamily="34" charset="0"/>
              </a:rPr>
              <a:t>The process of converting all the resultant 2-d arrays into a vector is called </a:t>
            </a:r>
            <a:r>
              <a:rPr lang="en-US" sz="2000" b="1" i="0" dirty="0">
                <a:solidFill>
                  <a:srgbClr val="222222"/>
                </a:solidFill>
                <a:effectLst/>
                <a:latin typeface="Lato" panose="020F0502020204030203" pitchFamily="34" charset="0"/>
              </a:rPr>
              <a:t>Flattening</a:t>
            </a:r>
            <a:r>
              <a:rPr lang="en-US" sz="2000" b="0" i="0" dirty="0">
                <a:solidFill>
                  <a:srgbClr val="222222"/>
                </a:solidFill>
                <a:effectLst/>
                <a:latin typeface="Lato" panose="020F0502020204030203" pitchFamily="34" charset="0"/>
              </a:rPr>
              <a:t>.</a:t>
            </a:r>
          </a:p>
          <a:p>
            <a:pPr marL="285750" indent="-285750" algn="l">
              <a:buFont typeface="Wingdings" panose="05000000000000000000" pitchFamily="2" charset="2"/>
              <a:buChar char="Ø"/>
            </a:pPr>
            <a:endParaRPr lang="en-US" sz="2000" b="0" i="0" dirty="0">
              <a:solidFill>
                <a:srgbClr val="222222"/>
              </a:solidFill>
              <a:effectLst/>
              <a:latin typeface="Lato" panose="020F0502020204030203" pitchFamily="34" charset="0"/>
            </a:endParaRPr>
          </a:p>
          <a:p>
            <a:pPr marL="285750" indent="-285750" algn="l">
              <a:buFont typeface="Wingdings" panose="05000000000000000000" pitchFamily="2" charset="2"/>
              <a:buChar char="Ø"/>
            </a:pPr>
            <a:r>
              <a:rPr lang="en-US" sz="2000" b="0" i="0" dirty="0">
                <a:solidFill>
                  <a:srgbClr val="222222"/>
                </a:solidFill>
                <a:effectLst/>
                <a:latin typeface="Lato" panose="020F0502020204030203" pitchFamily="34" charset="0"/>
              </a:rPr>
              <a:t>Flatten output is fed as input to the fully connected neural network having varying numbers of hidden layers to learn the non-linear complexities present with the feature representation.</a:t>
            </a:r>
          </a:p>
          <a:p>
            <a:endParaRPr lang="en-IN" sz="2000" dirty="0"/>
          </a:p>
        </p:txBody>
      </p:sp>
      <p:pic>
        <p:nvPicPr>
          <p:cNvPr id="5" name="Picture 4">
            <a:extLst>
              <a:ext uri="{FF2B5EF4-FFF2-40B4-BE49-F238E27FC236}">
                <a16:creationId xmlns:a16="http://schemas.microsoft.com/office/drawing/2014/main" id="{71F8C5CA-FB2E-4FCE-BBFE-7AB3C4F46E94}"/>
              </a:ext>
            </a:extLst>
          </p:cNvPr>
          <p:cNvPicPr>
            <a:picLocks noChangeAspect="1"/>
          </p:cNvPicPr>
          <p:nvPr/>
        </p:nvPicPr>
        <p:blipFill>
          <a:blip r:embed="rId2"/>
          <a:stretch>
            <a:fillRect/>
          </a:stretch>
        </p:blipFill>
        <p:spPr>
          <a:xfrm>
            <a:off x="5850193" y="1966451"/>
            <a:ext cx="6118681" cy="2925097"/>
          </a:xfrm>
          <a:prstGeom prst="rect">
            <a:avLst/>
          </a:prstGeom>
        </p:spPr>
      </p:pic>
    </p:spTree>
    <p:extLst>
      <p:ext uri="{BB962C8B-B14F-4D97-AF65-F5344CB8AC3E}">
        <p14:creationId xmlns:p14="http://schemas.microsoft.com/office/powerpoint/2010/main" val="20106636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D8B8EF-A1D3-44B2-B120-356C92CC4CFB}"/>
              </a:ext>
            </a:extLst>
          </p:cNvPr>
          <p:cNvSpPr txBox="1"/>
          <p:nvPr/>
        </p:nvSpPr>
        <p:spPr>
          <a:xfrm>
            <a:off x="1735393" y="383459"/>
            <a:ext cx="8721214" cy="646331"/>
          </a:xfrm>
          <a:prstGeom prst="rect">
            <a:avLst/>
          </a:prstGeom>
          <a:noFill/>
          <a:ln>
            <a:solidFill>
              <a:srgbClr val="00B050"/>
            </a:solidFill>
          </a:ln>
        </p:spPr>
        <p:txBody>
          <a:bodyPr wrap="square" rtlCol="0">
            <a:spAutoFit/>
          </a:bodyPr>
          <a:lstStyle/>
          <a:p>
            <a:pPr algn="ctr"/>
            <a:r>
              <a:rPr lang="en-US" sz="3600" b="1" i="0" dirty="0">
                <a:solidFill>
                  <a:srgbClr val="5E0722"/>
                </a:solidFill>
                <a:effectLst/>
                <a:latin typeface="Times New Roman" panose="02020603050405020304" pitchFamily="18" charset="0"/>
                <a:cs typeface="Times New Roman" panose="02020603050405020304" pitchFamily="18" charset="0"/>
              </a:rPr>
              <a:t>THE DROPOUT STEP</a:t>
            </a:r>
          </a:p>
        </p:txBody>
      </p:sp>
      <p:sp>
        <p:nvSpPr>
          <p:cNvPr id="4" name="TextBox 3">
            <a:extLst>
              <a:ext uri="{FF2B5EF4-FFF2-40B4-BE49-F238E27FC236}">
                <a16:creationId xmlns:a16="http://schemas.microsoft.com/office/drawing/2014/main" id="{9B23682A-F92C-4B82-BA79-96E9A890A813}"/>
              </a:ext>
            </a:extLst>
          </p:cNvPr>
          <p:cNvSpPr txBox="1"/>
          <p:nvPr/>
        </p:nvSpPr>
        <p:spPr>
          <a:xfrm>
            <a:off x="304798" y="1443841"/>
            <a:ext cx="5791201" cy="5016758"/>
          </a:xfrm>
          <a:prstGeom prst="rect">
            <a:avLst/>
          </a:prstGeom>
          <a:noFill/>
        </p:spPr>
        <p:txBody>
          <a:bodyPr wrap="square" rtlCol="0">
            <a:spAutoFit/>
          </a:bodyPr>
          <a:lstStyle/>
          <a:p>
            <a:pPr marL="285750" indent="-285750" algn="l">
              <a:buFont typeface="Wingdings" panose="05000000000000000000" pitchFamily="2" charset="2"/>
              <a:buChar char="Ø"/>
            </a:pPr>
            <a:r>
              <a:rPr lang="en-US" sz="2000" b="0" i="0" dirty="0">
                <a:solidFill>
                  <a:srgbClr val="000000"/>
                </a:solidFill>
                <a:effectLst/>
                <a:latin typeface="proxima_novaregular"/>
              </a:rPr>
              <a:t>When all the features are connected to the FC layer, it can cause </a:t>
            </a:r>
            <a:r>
              <a:rPr lang="en-US" sz="2000" b="1" i="0" dirty="0">
                <a:solidFill>
                  <a:srgbClr val="000000"/>
                </a:solidFill>
                <a:effectLst/>
                <a:latin typeface="proxima_novaregular"/>
              </a:rPr>
              <a:t>overfitting</a:t>
            </a:r>
            <a:r>
              <a:rPr lang="en-US" sz="2000" b="0" i="0" dirty="0">
                <a:solidFill>
                  <a:srgbClr val="000000"/>
                </a:solidFill>
                <a:effectLst/>
                <a:latin typeface="proxima_novaregular"/>
              </a:rPr>
              <a:t> in the training dataset. </a:t>
            </a:r>
          </a:p>
          <a:p>
            <a:pPr marL="285750" indent="-285750" algn="l">
              <a:buFont typeface="Wingdings" panose="05000000000000000000" pitchFamily="2" charset="2"/>
              <a:buChar char="Ø"/>
            </a:pPr>
            <a:endParaRPr lang="en-US" sz="2000" b="0" i="0" dirty="0">
              <a:solidFill>
                <a:srgbClr val="000000"/>
              </a:solidFill>
              <a:effectLst/>
              <a:latin typeface="proxima_novaregular"/>
            </a:endParaRPr>
          </a:p>
          <a:p>
            <a:pPr marL="285750" indent="-285750" algn="l">
              <a:buFont typeface="Wingdings" panose="05000000000000000000" pitchFamily="2" charset="2"/>
              <a:buChar char="Ø"/>
            </a:pPr>
            <a:r>
              <a:rPr lang="en-US" sz="2000" b="0" i="1" dirty="0">
                <a:solidFill>
                  <a:srgbClr val="000000"/>
                </a:solidFill>
                <a:effectLst/>
                <a:latin typeface="proxima_novaregular"/>
              </a:rPr>
              <a:t>Overfitting occurs when a particular model works so well on the training data causing a negative impact in the model’s performance when used on a new data.</a:t>
            </a:r>
          </a:p>
          <a:p>
            <a:pPr marL="285750" indent="-285750" algn="l">
              <a:buFont typeface="Wingdings" panose="05000000000000000000" pitchFamily="2" charset="2"/>
              <a:buChar char="Ø"/>
            </a:pPr>
            <a:endParaRPr lang="en-US" sz="2000" b="0" i="0" dirty="0">
              <a:solidFill>
                <a:srgbClr val="000000"/>
              </a:solidFill>
              <a:effectLst/>
              <a:latin typeface="proxima_novaregular"/>
            </a:endParaRPr>
          </a:p>
          <a:p>
            <a:pPr marL="285750" indent="-285750" algn="l">
              <a:buFont typeface="Wingdings" panose="05000000000000000000" pitchFamily="2" charset="2"/>
              <a:buChar char="Ø"/>
            </a:pPr>
            <a:r>
              <a:rPr lang="en-US" sz="2000" b="0" i="0" dirty="0">
                <a:solidFill>
                  <a:srgbClr val="000000"/>
                </a:solidFill>
                <a:effectLst/>
                <a:latin typeface="proxima_novaregular"/>
              </a:rPr>
              <a:t>To overcome this problem, a dropout layer is utilized wherein a few neurons are dropped from the neural network during training process resulting in reduced size of the model. On passing a dropout of 0.3, 30% of the nodes are dropped out randomly from the neural network.</a:t>
            </a:r>
          </a:p>
          <a:p>
            <a:endParaRPr lang="en-IN" sz="2000" dirty="0"/>
          </a:p>
        </p:txBody>
      </p:sp>
      <p:pic>
        <p:nvPicPr>
          <p:cNvPr id="5" name="Picture 4">
            <a:extLst>
              <a:ext uri="{FF2B5EF4-FFF2-40B4-BE49-F238E27FC236}">
                <a16:creationId xmlns:a16="http://schemas.microsoft.com/office/drawing/2014/main" id="{CB366889-2AA2-4040-B08F-A4B3D7D67885}"/>
              </a:ext>
            </a:extLst>
          </p:cNvPr>
          <p:cNvPicPr>
            <a:picLocks noChangeAspect="1"/>
          </p:cNvPicPr>
          <p:nvPr/>
        </p:nvPicPr>
        <p:blipFill>
          <a:blip r:embed="rId2"/>
          <a:stretch>
            <a:fillRect/>
          </a:stretch>
        </p:blipFill>
        <p:spPr>
          <a:xfrm>
            <a:off x="6272980" y="2202239"/>
            <a:ext cx="5522368" cy="2799124"/>
          </a:xfrm>
          <a:prstGeom prst="rect">
            <a:avLst/>
          </a:prstGeom>
        </p:spPr>
      </p:pic>
    </p:spTree>
    <p:extLst>
      <p:ext uri="{BB962C8B-B14F-4D97-AF65-F5344CB8AC3E}">
        <p14:creationId xmlns:p14="http://schemas.microsoft.com/office/powerpoint/2010/main" val="665778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072FE9-2030-421F-BACA-A9B71FFF2A76}"/>
              </a:ext>
            </a:extLst>
          </p:cNvPr>
          <p:cNvSpPr txBox="1"/>
          <p:nvPr/>
        </p:nvSpPr>
        <p:spPr>
          <a:xfrm>
            <a:off x="1735393" y="383459"/>
            <a:ext cx="8721214" cy="646331"/>
          </a:xfrm>
          <a:prstGeom prst="rect">
            <a:avLst/>
          </a:prstGeom>
          <a:noFill/>
          <a:ln>
            <a:solidFill>
              <a:srgbClr val="00B050"/>
            </a:solidFill>
          </a:ln>
        </p:spPr>
        <p:txBody>
          <a:bodyPr wrap="square" rtlCol="0">
            <a:spAutoFit/>
          </a:bodyPr>
          <a:lstStyle/>
          <a:p>
            <a:pPr algn="ctr"/>
            <a:r>
              <a:rPr lang="en-US" sz="3600" b="1" i="0" dirty="0">
                <a:solidFill>
                  <a:srgbClr val="5E0722"/>
                </a:solidFill>
                <a:effectLst/>
                <a:latin typeface="Times New Roman" panose="02020603050405020304" pitchFamily="18" charset="0"/>
                <a:cs typeface="Times New Roman" panose="02020603050405020304" pitchFamily="18" charset="0"/>
              </a:rPr>
              <a:t>THE DENSE LAYER</a:t>
            </a:r>
          </a:p>
        </p:txBody>
      </p:sp>
      <p:sp>
        <p:nvSpPr>
          <p:cNvPr id="4" name="TextBox 3">
            <a:extLst>
              <a:ext uri="{FF2B5EF4-FFF2-40B4-BE49-F238E27FC236}">
                <a16:creationId xmlns:a16="http://schemas.microsoft.com/office/drawing/2014/main" id="{AEEF4A11-FB8C-4A9A-A339-342704716714}"/>
              </a:ext>
            </a:extLst>
          </p:cNvPr>
          <p:cNvSpPr txBox="1"/>
          <p:nvPr/>
        </p:nvSpPr>
        <p:spPr>
          <a:xfrm>
            <a:off x="294968" y="1573162"/>
            <a:ext cx="5722374" cy="5078313"/>
          </a:xfrm>
          <a:prstGeom prst="rect">
            <a:avLst/>
          </a:prstGeom>
          <a:noFill/>
        </p:spPr>
        <p:txBody>
          <a:bodyPr wrap="square" rtlCol="0">
            <a:spAutoFit/>
          </a:bodyPr>
          <a:lstStyle/>
          <a:p>
            <a:pPr marL="285750" indent="-285750" algn="l">
              <a:buFont typeface="Wingdings" panose="05000000000000000000" pitchFamily="2" charset="2"/>
              <a:buChar char="Ø"/>
            </a:pPr>
            <a:r>
              <a:rPr lang="en-US" b="0" i="0" dirty="0">
                <a:solidFill>
                  <a:srgbClr val="222222"/>
                </a:solidFill>
                <a:effectLst/>
                <a:latin typeface="Verdana" panose="020B0604030504040204" pitchFamily="34" charset="0"/>
              </a:rPr>
              <a:t>The dense layer is a neural network layer that is connected deeply, which means each </a:t>
            </a:r>
            <a:r>
              <a:rPr lang="en-US" b="0" i="0" u="none" strike="noStrike" dirty="0">
                <a:solidFill>
                  <a:srgbClr val="000000"/>
                </a:solidFill>
                <a:effectLst/>
                <a:latin typeface="Verdana" panose="020B0604030504040204" pitchFamily="34" charset="0"/>
              </a:rPr>
              <a:t>neuron</a:t>
            </a:r>
            <a:r>
              <a:rPr lang="en-US" b="0" i="0" dirty="0">
                <a:solidFill>
                  <a:srgbClr val="222222"/>
                </a:solidFill>
                <a:effectLst/>
                <a:latin typeface="Verdana" panose="020B0604030504040204" pitchFamily="34" charset="0"/>
              </a:rPr>
              <a:t> in the dense layer receives input from all neurons of its previous layer. </a:t>
            </a:r>
          </a:p>
          <a:p>
            <a:pPr marL="285750" indent="-285750" algn="l">
              <a:buFont typeface="Wingdings" panose="05000000000000000000" pitchFamily="2" charset="2"/>
              <a:buChar char="Ø"/>
            </a:pPr>
            <a:endParaRPr lang="en-US" b="0" i="0" dirty="0">
              <a:solidFill>
                <a:srgbClr val="222222"/>
              </a:solidFill>
              <a:effectLst/>
              <a:latin typeface="Verdana" panose="020B0604030504040204" pitchFamily="34" charset="0"/>
            </a:endParaRPr>
          </a:p>
          <a:p>
            <a:pPr marL="285750" indent="-285750" algn="l">
              <a:buFont typeface="Wingdings" panose="05000000000000000000" pitchFamily="2" charset="2"/>
              <a:buChar char="Ø"/>
            </a:pPr>
            <a:r>
              <a:rPr lang="en-US" b="0" i="0" dirty="0">
                <a:solidFill>
                  <a:srgbClr val="222222"/>
                </a:solidFill>
                <a:effectLst/>
                <a:latin typeface="Verdana" panose="020B0604030504040204" pitchFamily="34" charset="0"/>
              </a:rPr>
              <a:t>In the background, the dense layer performs a matrix-vector multiplication. The values used in the matrix are actually parameters that can be trained and updated with the help of backpropagation.</a:t>
            </a:r>
          </a:p>
          <a:p>
            <a:pPr marL="285750" indent="-285750" algn="l">
              <a:buFont typeface="Wingdings" panose="05000000000000000000" pitchFamily="2" charset="2"/>
              <a:buChar char="Ø"/>
            </a:pPr>
            <a:endParaRPr lang="en-US" b="0" i="0" dirty="0">
              <a:solidFill>
                <a:srgbClr val="222222"/>
              </a:solidFill>
              <a:effectLst/>
              <a:latin typeface="Verdana" panose="020B0604030504040204" pitchFamily="34" charset="0"/>
            </a:endParaRPr>
          </a:p>
          <a:p>
            <a:pPr marL="285750" indent="-285750" algn="l">
              <a:buFont typeface="Wingdings" panose="05000000000000000000" pitchFamily="2" charset="2"/>
              <a:buChar char="Ø"/>
            </a:pPr>
            <a:r>
              <a:rPr lang="en-US" b="0" i="0" dirty="0">
                <a:solidFill>
                  <a:srgbClr val="222222"/>
                </a:solidFill>
                <a:effectLst/>
                <a:latin typeface="Verdana" panose="020B0604030504040204" pitchFamily="34" charset="0"/>
              </a:rPr>
              <a:t>The output generated by the dense layer is an ‘m’ dimensional vector. Thus, dense layer is basically used for changing the dimensions of the vector. Dense layers also applies operations like rotation, scaling, translation on the vector.</a:t>
            </a:r>
          </a:p>
          <a:p>
            <a:endParaRPr lang="en-IN" dirty="0"/>
          </a:p>
        </p:txBody>
      </p:sp>
      <p:pic>
        <p:nvPicPr>
          <p:cNvPr id="5" name="Picture 4">
            <a:extLst>
              <a:ext uri="{FF2B5EF4-FFF2-40B4-BE49-F238E27FC236}">
                <a16:creationId xmlns:a16="http://schemas.microsoft.com/office/drawing/2014/main" id="{749A6CD1-5F1F-4CDE-86C8-E648C1670CB7}"/>
              </a:ext>
            </a:extLst>
          </p:cNvPr>
          <p:cNvPicPr>
            <a:picLocks noChangeAspect="1"/>
          </p:cNvPicPr>
          <p:nvPr/>
        </p:nvPicPr>
        <p:blipFill>
          <a:blip r:embed="rId2"/>
          <a:stretch>
            <a:fillRect/>
          </a:stretch>
        </p:blipFill>
        <p:spPr>
          <a:xfrm>
            <a:off x="6188178" y="1718494"/>
            <a:ext cx="5715000" cy="4286250"/>
          </a:xfrm>
          <a:prstGeom prst="rect">
            <a:avLst/>
          </a:prstGeom>
        </p:spPr>
      </p:pic>
    </p:spTree>
    <p:extLst>
      <p:ext uri="{BB962C8B-B14F-4D97-AF65-F5344CB8AC3E}">
        <p14:creationId xmlns:p14="http://schemas.microsoft.com/office/powerpoint/2010/main" val="3045909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6C3B1A57-200A-4746-A5DE-1C9EDF647DB5}"/>
              </a:ext>
            </a:extLst>
          </p:cNvPr>
          <p:cNvSpPr/>
          <p:nvPr/>
        </p:nvSpPr>
        <p:spPr>
          <a:xfrm>
            <a:off x="275303" y="260648"/>
            <a:ext cx="11474245" cy="1008112"/>
          </a:xfrm>
          <a:prstGeom prst="roundRect">
            <a:avLst>
              <a:gd name="adj" fmla="val 5000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50000"/>
              </a:lnSpc>
              <a:spcAft>
                <a:spcPts val="1200"/>
              </a:spcAft>
            </a:pPr>
            <a:r>
              <a:rPr lang="en-IN" sz="4400" dirty="0">
                <a:latin typeface="Aquire" pitchFamily="50" charset="0"/>
              </a:rPr>
              <a:t>Detail Idea of Project </a:t>
            </a:r>
          </a:p>
          <a:p>
            <a:pPr algn="ctr">
              <a:spcAft>
                <a:spcPts val="1200"/>
              </a:spcAft>
            </a:pPr>
            <a:endParaRPr lang="en-IN" sz="4400" dirty="0">
              <a:latin typeface="Aquire" pitchFamily="50" charset="0"/>
            </a:endParaRPr>
          </a:p>
        </p:txBody>
      </p:sp>
      <p:pic>
        <p:nvPicPr>
          <p:cNvPr id="2" name="Picture 1">
            <a:extLst>
              <a:ext uri="{FF2B5EF4-FFF2-40B4-BE49-F238E27FC236}">
                <a16:creationId xmlns:a16="http://schemas.microsoft.com/office/drawing/2014/main" id="{D43A3BD0-C827-40E5-9330-9009AD27D336}"/>
              </a:ext>
            </a:extLst>
          </p:cNvPr>
          <p:cNvPicPr>
            <a:picLocks noChangeAspect="1"/>
          </p:cNvPicPr>
          <p:nvPr/>
        </p:nvPicPr>
        <p:blipFill>
          <a:blip r:embed="rId2"/>
          <a:stretch>
            <a:fillRect/>
          </a:stretch>
        </p:blipFill>
        <p:spPr>
          <a:xfrm>
            <a:off x="6385590" y="1643676"/>
            <a:ext cx="5457825" cy="4829175"/>
          </a:xfrm>
          <a:prstGeom prst="rect">
            <a:avLst/>
          </a:prstGeom>
        </p:spPr>
      </p:pic>
      <p:sp>
        <p:nvSpPr>
          <p:cNvPr id="3" name="TextBox 2">
            <a:extLst>
              <a:ext uri="{FF2B5EF4-FFF2-40B4-BE49-F238E27FC236}">
                <a16:creationId xmlns:a16="http://schemas.microsoft.com/office/drawing/2014/main" id="{4CB77AE7-16E9-4372-BFDD-50746D5D6B13}"/>
              </a:ext>
            </a:extLst>
          </p:cNvPr>
          <p:cNvSpPr txBox="1"/>
          <p:nvPr/>
        </p:nvSpPr>
        <p:spPr>
          <a:xfrm>
            <a:off x="294968" y="1710813"/>
            <a:ext cx="5329084" cy="4678204"/>
          </a:xfrm>
          <a:prstGeom prst="rect">
            <a:avLst/>
          </a:prstGeom>
          <a:noFill/>
        </p:spPr>
        <p:txBody>
          <a:bodyPr wrap="square" rtlCol="0">
            <a:spAutoFit/>
          </a:bodyPr>
          <a:lstStyle/>
          <a:p>
            <a:pPr marL="285750" indent="-285750">
              <a:buFont typeface="Wingdings" panose="05000000000000000000" pitchFamily="2" charset="2"/>
              <a:buChar char="Ø"/>
            </a:pPr>
            <a:r>
              <a:rPr lang="en-US" sz="2000" b="0" i="0" dirty="0">
                <a:solidFill>
                  <a:srgbClr val="000000"/>
                </a:solidFill>
                <a:effectLst/>
                <a:latin typeface="Lato" panose="020F0502020204030203" pitchFamily="34" charset="0"/>
              </a:rPr>
              <a:t>The aim of this project is to develop a Driver Drowsiness Detectio</a:t>
            </a:r>
            <a:r>
              <a:rPr lang="en-US" sz="2000" dirty="0">
                <a:solidFill>
                  <a:srgbClr val="000000"/>
                </a:solidFill>
                <a:latin typeface="Lato" panose="020F0502020204030203" pitchFamily="34" charset="0"/>
              </a:rPr>
              <a:t>n System.</a:t>
            </a:r>
          </a:p>
          <a:p>
            <a:pPr marL="285750" indent="-285750">
              <a:buFont typeface="Wingdings" panose="05000000000000000000" pitchFamily="2" charset="2"/>
              <a:buChar char="Ø"/>
            </a:pPr>
            <a:endParaRPr lang="en-US" sz="2000" dirty="0">
              <a:solidFill>
                <a:srgbClr val="000000"/>
              </a:solidFill>
              <a:latin typeface="Lato" panose="020F0502020204030203" pitchFamily="34" charset="0"/>
            </a:endParaRPr>
          </a:p>
          <a:p>
            <a:pPr marL="285750" indent="-285750">
              <a:buFont typeface="Wingdings" panose="05000000000000000000" pitchFamily="2" charset="2"/>
              <a:buChar char="Ø"/>
            </a:pPr>
            <a:r>
              <a:rPr lang="en-US" sz="2000" b="0" i="0" dirty="0">
                <a:solidFill>
                  <a:srgbClr val="000000"/>
                </a:solidFill>
                <a:effectLst/>
                <a:latin typeface="Lato" panose="020F0502020204030203" pitchFamily="34" charset="0"/>
              </a:rPr>
              <a:t>The focus is on designing a system that will accurately monitor the open or closed state of the drivers eyes in real-time.</a:t>
            </a:r>
          </a:p>
          <a:p>
            <a:pPr marL="285750" indent="-285750">
              <a:buFont typeface="Wingdings" panose="05000000000000000000" pitchFamily="2" charset="2"/>
              <a:buChar char="Ø"/>
            </a:pPr>
            <a:endParaRPr lang="en-US" sz="2000" dirty="0">
              <a:solidFill>
                <a:srgbClr val="000000"/>
              </a:solidFill>
              <a:latin typeface="Lato" panose="020F0502020204030203" pitchFamily="34" charset="0"/>
            </a:endParaRPr>
          </a:p>
          <a:p>
            <a:pPr marL="285750" indent="-285750">
              <a:buFont typeface="Wingdings" panose="05000000000000000000" pitchFamily="2" charset="2"/>
              <a:buChar char="Ø"/>
            </a:pPr>
            <a:r>
              <a:rPr lang="en-US" sz="2000" dirty="0">
                <a:solidFill>
                  <a:srgbClr val="000000"/>
                </a:solidFill>
                <a:latin typeface="Lato" panose="020F0502020204030203" pitchFamily="34" charset="0"/>
              </a:rPr>
              <a:t>I</a:t>
            </a:r>
            <a:r>
              <a:rPr lang="en-US" sz="2000" b="0" i="0" dirty="0">
                <a:solidFill>
                  <a:srgbClr val="000000"/>
                </a:solidFill>
                <a:effectLst/>
                <a:latin typeface="Lato" panose="020F0502020204030203" pitchFamily="34" charset="0"/>
              </a:rPr>
              <a:t>t is also found that the symptoms of driver fatigue can be detected early enough to avoid a car accident.</a:t>
            </a:r>
          </a:p>
          <a:p>
            <a:pPr marL="285750" indent="-285750">
              <a:buFont typeface="Wingdings" panose="05000000000000000000" pitchFamily="2" charset="2"/>
              <a:buChar char="Ø"/>
            </a:pPr>
            <a:endParaRPr lang="en-US" sz="2000" dirty="0">
              <a:solidFill>
                <a:srgbClr val="000000"/>
              </a:solidFill>
              <a:latin typeface="Lato" panose="020F0502020204030203" pitchFamily="34" charset="0"/>
            </a:endParaRPr>
          </a:p>
          <a:p>
            <a:pPr marL="285750" indent="-285750">
              <a:buFont typeface="Wingdings" panose="05000000000000000000" pitchFamily="2" charset="2"/>
              <a:buChar char="Ø"/>
            </a:pPr>
            <a:r>
              <a:rPr lang="en-US" sz="2000" b="0" i="0" dirty="0">
                <a:solidFill>
                  <a:srgbClr val="000000"/>
                </a:solidFill>
                <a:effectLst/>
                <a:latin typeface="Lato" panose="020F0502020204030203" pitchFamily="34" charset="0"/>
              </a:rPr>
              <a:t>Detection of drowsy involves a pattern of images of a face, and the observation of eye movements and blink rate.</a:t>
            </a:r>
            <a:endParaRPr lang="en-US" sz="2000" dirty="0">
              <a:solidFill>
                <a:srgbClr val="000000"/>
              </a:solidFill>
              <a:latin typeface="Lato" panose="020F0502020204030203" pitchFamily="34" charset="0"/>
            </a:endParaRPr>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3040829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6A4284-E700-4467-8DD3-18E394685B27}"/>
              </a:ext>
            </a:extLst>
          </p:cNvPr>
          <p:cNvSpPr txBox="1"/>
          <p:nvPr/>
        </p:nvSpPr>
        <p:spPr>
          <a:xfrm>
            <a:off x="835742" y="4424516"/>
            <a:ext cx="10520515" cy="2308324"/>
          </a:xfrm>
          <a:prstGeom prst="rect">
            <a:avLst/>
          </a:prstGeom>
          <a:noFill/>
        </p:spPr>
        <p:txBody>
          <a:bodyPr wrap="square" rtlCol="0">
            <a:spAutoFit/>
          </a:bodyPr>
          <a:lstStyle/>
          <a:p>
            <a:pPr marL="285750" indent="-285750">
              <a:buFont typeface="Wingdings" panose="05000000000000000000" pitchFamily="2" charset="2"/>
              <a:buChar char="Ø"/>
            </a:pPr>
            <a:r>
              <a:rPr lang="en-US" sz="2400" b="1" i="0" dirty="0" err="1">
                <a:solidFill>
                  <a:srgbClr val="555555"/>
                </a:solidFill>
                <a:effectLst/>
                <a:latin typeface="Domine"/>
              </a:rPr>
              <a:t>Softmax</a:t>
            </a:r>
            <a:r>
              <a:rPr lang="en-US" sz="2400" b="0" i="0" dirty="0">
                <a:solidFill>
                  <a:srgbClr val="555555"/>
                </a:solidFill>
                <a:effectLst/>
                <a:latin typeface="Domine"/>
              </a:rPr>
              <a:t> is often used as </a:t>
            </a:r>
            <a:r>
              <a:rPr lang="en-US" sz="2400" b="1" i="1" dirty="0">
                <a:solidFill>
                  <a:srgbClr val="555555"/>
                </a:solidFill>
                <a:effectLst/>
                <a:latin typeface="Domine"/>
              </a:rPr>
              <a:t>the activation for the last layer of a classification network</a:t>
            </a:r>
            <a:r>
              <a:rPr lang="en-US" sz="2400" b="0" i="0" dirty="0">
                <a:solidFill>
                  <a:srgbClr val="555555"/>
                </a:solidFill>
                <a:effectLst/>
                <a:latin typeface="Domine"/>
              </a:rPr>
              <a:t> because the result could be interpreted as a probability distribution.</a:t>
            </a:r>
          </a:p>
          <a:p>
            <a:endParaRPr lang="en-US" sz="2400" b="0" i="0" dirty="0">
              <a:solidFill>
                <a:srgbClr val="555555"/>
              </a:solidFill>
              <a:effectLst/>
              <a:latin typeface="Domine"/>
            </a:endParaRPr>
          </a:p>
          <a:p>
            <a:pPr marL="285750" indent="-285750">
              <a:buFont typeface="Wingdings" panose="05000000000000000000" pitchFamily="2" charset="2"/>
              <a:buChar char="Ø"/>
            </a:pPr>
            <a:r>
              <a:rPr lang="en-US" sz="2400" b="1" i="0" dirty="0" err="1">
                <a:solidFill>
                  <a:srgbClr val="555555"/>
                </a:solidFill>
                <a:effectLst/>
                <a:latin typeface="Domine"/>
              </a:rPr>
              <a:t>Softmax</a:t>
            </a:r>
            <a:r>
              <a:rPr lang="en-US" sz="2400" b="0" i="0" dirty="0">
                <a:solidFill>
                  <a:srgbClr val="555555"/>
                </a:solidFill>
                <a:effectLst/>
                <a:latin typeface="Domine"/>
              </a:rPr>
              <a:t> </a:t>
            </a:r>
            <a:r>
              <a:rPr lang="en-US" sz="2400" b="1" i="1" dirty="0">
                <a:solidFill>
                  <a:srgbClr val="555555"/>
                </a:solidFill>
                <a:effectLst/>
                <a:latin typeface="Domine"/>
              </a:rPr>
              <a:t>assigns decimal probabilities to each class in a multi-class problem</a:t>
            </a:r>
            <a:r>
              <a:rPr lang="en-US" sz="2400" b="0" i="1" dirty="0">
                <a:solidFill>
                  <a:srgbClr val="555555"/>
                </a:solidFill>
                <a:effectLst/>
                <a:latin typeface="Domine"/>
              </a:rPr>
              <a:t>.</a:t>
            </a:r>
          </a:p>
          <a:p>
            <a:pPr marL="285750" indent="-285750">
              <a:buFont typeface="Wingdings" panose="05000000000000000000" pitchFamily="2" charset="2"/>
              <a:buChar char="Ø"/>
            </a:pPr>
            <a:endParaRPr lang="en-US" sz="2400" i="1" dirty="0">
              <a:solidFill>
                <a:srgbClr val="555555"/>
              </a:solidFill>
              <a:latin typeface="Domine"/>
            </a:endParaRPr>
          </a:p>
          <a:p>
            <a:pPr algn="ctr"/>
            <a:r>
              <a:rPr lang="en-US" sz="2400" b="0" i="1" dirty="0">
                <a:solidFill>
                  <a:srgbClr val="00B050"/>
                </a:solidFill>
                <a:effectLst/>
                <a:latin typeface="Domine"/>
              </a:rPr>
              <a:t>Then we Train the Model for certain Epochs (Iterations)….</a:t>
            </a:r>
            <a:endParaRPr lang="en-IN" sz="2400" i="1" dirty="0">
              <a:solidFill>
                <a:srgbClr val="00B050"/>
              </a:solidFill>
            </a:endParaRPr>
          </a:p>
        </p:txBody>
      </p:sp>
      <p:sp>
        <p:nvSpPr>
          <p:cNvPr id="5" name="TextBox 4">
            <a:extLst>
              <a:ext uri="{FF2B5EF4-FFF2-40B4-BE49-F238E27FC236}">
                <a16:creationId xmlns:a16="http://schemas.microsoft.com/office/drawing/2014/main" id="{3BE6BDCA-C6F4-49C2-8CDC-F67154393F73}"/>
              </a:ext>
            </a:extLst>
          </p:cNvPr>
          <p:cNvSpPr txBox="1"/>
          <p:nvPr/>
        </p:nvSpPr>
        <p:spPr>
          <a:xfrm>
            <a:off x="1735393" y="383459"/>
            <a:ext cx="8721214" cy="584775"/>
          </a:xfrm>
          <a:prstGeom prst="rect">
            <a:avLst/>
          </a:prstGeom>
          <a:noFill/>
          <a:ln>
            <a:solidFill>
              <a:srgbClr val="00B050"/>
            </a:solidFill>
          </a:ln>
        </p:spPr>
        <p:txBody>
          <a:bodyPr wrap="square" rtlCol="0">
            <a:spAutoFit/>
          </a:bodyPr>
          <a:lstStyle/>
          <a:p>
            <a:pPr algn="ctr"/>
            <a:r>
              <a:rPr lang="en-US" sz="3200" b="1" i="0" dirty="0">
                <a:solidFill>
                  <a:srgbClr val="5E0722"/>
                </a:solidFill>
                <a:effectLst/>
                <a:latin typeface="Times New Roman" panose="02020603050405020304" pitchFamily="18" charset="0"/>
                <a:cs typeface="Times New Roman" panose="02020603050405020304" pitchFamily="18" charset="0"/>
              </a:rPr>
              <a:t>SOFTMAX ACTIVATION FUNCTION</a:t>
            </a:r>
          </a:p>
        </p:txBody>
      </p:sp>
      <p:pic>
        <p:nvPicPr>
          <p:cNvPr id="6" name="Picture 5">
            <a:extLst>
              <a:ext uri="{FF2B5EF4-FFF2-40B4-BE49-F238E27FC236}">
                <a16:creationId xmlns:a16="http://schemas.microsoft.com/office/drawing/2014/main" id="{8A436E7E-6509-4E55-920B-DC0730BDAD69}"/>
              </a:ext>
            </a:extLst>
          </p:cNvPr>
          <p:cNvPicPr>
            <a:picLocks noChangeAspect="1"/>
          </p:cNvPicPr>
          <p:nvPr/>
        </p:nvPicPr>
        <p:blipFill>
          <a:blip r:embed="rId2"/>
          <a:stretch>
            <a:fillRect/>
          </a:stretch>
        </p:blipFill>
        <p:spPr>
          <a:xfrm>
            <a:off x="2282466" y="1198164"/>
            <a:ext cx="7627067" cy="2952124"/>
          </a:xfrm>
          <a:prstGeom prst="rect">
            <a:avLst/>
          </a:prstGeom>
        </p:spPr>
      </p:pic>
    </p:spTree>
    <p:extLst>
      <p:ext uri="{BB962C8B-B14F-4D97-AF65-F5344CB8AC3E}">
        <p14:creationId xmlns:p14="http://schemas.microsoft.com/office/powerpoint/2010/main" val="2582396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47D12B03-27B9-4D80-97F4-85B762BAFBF0}"/>
              </a:ext>
            </a:extLst>
          </p:cNvPr>
          <p:cNvSpPr txBox="1">
            <a:spLocks/>
          </p:cNvSpPr>
          <p:nvPr/>
        </p:nvSpPr>
        <p:spPr>
          <a:xfrm>
            <a:off x="403123" y="274638"/>
            <a:ext cx="11297263" cy="1143000"/>
          </a:xfrm>
          <a:prstGeom prst="roundRect">
            <a:avLst>
              <a:gd name="adj" fmla="val 5000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IN" dirty="0">
                <a:latin typeface="Aquire" pitchFamily="50" charset="0"/>
              </a:rPr>
              <a:t>applications</a:t>
            </a:r>
            <a:r>
              <a:rPr lang="en-IN" dirty="0"/>
              <a:t>  </a:t>
            </a:r>
          </a:p>
        </p:txBody>
      </p:sp>
      <p:sp>
        <p:nvSpPr>
          <p:cNvPr id="8" name="TextBox 7">
            <a:extLst>
              <a:ext uri="{FF2B5EF4-FFF2-40B4-BE49-F238E27FC236}">
                <a16:creationId xmlns:a16="http://schemas.microsoft.com/office/drawing/2014/main" id="{EE789F01-401D-4D01-A8AC-C30158EA21CB}"/>
              </a:ext>
            </a:extLst>
          </p:cNvPr>
          <p:cNvSpPr txBox="1"/>
          <p:nvPr/>
        </p:nvSpPr>
        <p:spPr>
          <a:xfrm>
            <a:off x="619432" y="1995948"/>
            <a:ext cx="11179278" cy="4401205"/>
          </a:xfrm>
          <a:prstGeom prst="rect">
            <a:avLst/>
          </a:prstGeom>
          <a:noFill/>
        </p:spPr>
        <p:txBody>
          <a:bodyPr wrap="square" rtlCol="0">
            <a:spAutoFit/>
          </a:bodyPr>
          <a:lstStyle/>
          <a:p>
            <a:pPr marL="285750" indent="-285750">
              <a:buFont typeface="Wingdings" panose="05000000000000000000" pitchFamily="2" charset="2"/>
              <a:buChar char="Ø"/>
            </a:pPr>
            <a:r>
              <a:rPr lang="en-US" sz="2800" b="1" dirty="0">
                <a:solidFill>
                  <a:srgbClr val="58595B"/>
                </a:solidFill>
                <a:latin typeface="LatoWeb"/>
              </a:rPr>
              <a:t> Cars</a:t>
            </a:r>
            <a:r>
              <a:rPr lang="en-US" sz="2800" dirty="0">
                <a:solidFill>
                  <a:srgbClr val="58595B"/>
                </a:solidFill>
                <a:latin typeface="LatoWeb"/>
              </a:rPr>
              <a:t> - </a:t>
            </a:r>
            <a:r>
              <a:rPr lang="en-US" sz="2800" b="0" i="0" dirty="0">
                <a:solidFill>
                  <a:srgbClr val="58595B"/>
                </a:solidFill>
                <a:effectLst/>
                <a:latin typeface="LatoWeb"/>
              </a:rPr>
              <a:t>Drowsy driver detection methods can form the basis of a system to potentially reduce the number of crashes related to drowsy driving.</a:t>
            </a:r>
          </a:p>
          <a:p>
            <a:pPr marL="285750" indent="-285750">
              <a:buFont typeface="Wingdings" panose="05000000000000000000" pitchFamily="2" charset="2"/>
              <a:buChar char="Ø"/>
            </a:pPr>
            <a:endParaRPr lang="en-US" sz="2800" dirty="0">
              <a:solidFill>
                <a:srgbClr val="58595B"/>
              </a:solidFill>
              <a:latin typeface="LatoWeb"/>
            </a:endParaRPr>
          </a:p>
          <a:p>
            <a:pPr marL="285750" indent="-285750">
              <a:buFont typeface="Wingdings" panose="05000000000000000000" pitchFamily="2" charset="2"/>
              <a:buChar char="Ø"/>
            </a:pPr>
            <a:r>
              <a:rPr lang="en-US" sz="2800" b="1" dirty="0">
                <a:solidFill>
                  <a:srgbClr val="58595B"/>
                </a:solidFill>
                <a:latin typeface="LatoWeb"/>
              </a:rPr>
              <a:t> Anti Sleep Pilot </a:t>
            </a:r>
            <a:r>
              <a:rPr lang="en-US" sz="2800" dirty="0">
                <a:solidFill>
                  <a:srgbClr val="58595B"/>
                </a:solidFill>
                <a:latin typeface="LatoWeb"/>
              </a:rPr>
              <a:t>- Danish device that can be fitted to any vehicle, uses a combination of accelerometers and reaction tests.</a:t>
            </a:r>
          </a:p>
          <a:p>
            <a:pPr marL="285750" indent="-285750">
              <a:buFont typeface="Wingdings" panose="05000000000000000000" pitchFamily="2" charset="2"/>
              <a:buChar char="Ø"/>
            </a:pPr>
            <a:endParaRPr lang="en-US" sz="2800" dirty="0">
              <a:solidFill>
                <a:srgbClr val="58595B"/>
              </a:solidFill>
              <a:latin typeface="LatoWeb"/>
            </a:endParaRPr>
          </a:p>
          <a:p>
            <a:pPr marL="285750" indent="-285750">
              <a:buFont typeface="Wingdings" panose="05000000000000000000" pitchFamily="2" charset="2"/>
              <a:buChar char="Ø"/>
            </a:pPr>
            <a:r>
              <a:rPr lang="en-US" sz="2800" b="1" dirty="0">
                <a:solidFill>
                  <a:srgbClr val="58595B"/>
                </a:solidFill>
                <a:latin typeface="LatoWeb"/>
              </a:rPr>
              <a:t> Vigo</a:t>
            </a:r>
            <a:r>
              <a:rPr lang="en-US" sz="2800" dirty="0">
                <a:solidFill>
                  <a:srgbClr val="58595B"/>
                </a:solidFill>
                <a:latin typeface="LatoWeb"/>
              </a:rPr>
              <a:t> - Smart Bluetooth headset that detects signs of drowsiness through the eyes and head motion, and uses a combination of light, sound, and vibration to alert the user.</a:t>
            </a:r>
          </a:p>
        </p:txBody>
      </p:sp>
    </p:spTree>
    <p:extLst>
      <p:ext uri="{BB962C8B-B14F-4D97-AF65-F5344CB8AC3E}">
        <p14:creationId xmlns:p14="http://schemas.microsoft.com/office/powerpoint/2010/main" val="539809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D31714-5156-48CA-AB61-D64D8791ED22}"/>
              </a:ext>
            </a:extLst>
          </p:cNvPr>
          <p:cNvSpPr txBox="1">
            <a:spLocks noGrp="1"/>
          </p:cNvSpPr>
          <p:nvPr>
            <p:ph type="title"/>
          </p:nvPr>
        </p:nvSpPr>
        <p:spPr>
          <a:xfrm>
            <a:off x="452284" y="266802"/>
            <a:ext cx="11326761" cy="1149043"/>
          </a:xfrm>
          <a:prstGeom prst="roundRect">
            <a:avLst>
              <a:gd name="adj" fmla="val 5000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IN" dirty="0">
                <a:latin typeface="Aquire" pitchFamily="50" charset="0"/>
              </a:rPr>
              <a:t>References</a:t>
            </a:r>
            <a:r>
              <a:rPr lang="en-IN" dirty="0"/>
              <a:t>  </a:t>
            </a:r>
          </a:p>
        </p:txBody>
      </p:sp>
      <p:sp>
        <p:nvSpPr>
          <p:cNvPr id="4" name="TextBox 3">
            <a:extLst>
              <a:ext uri="{FF2B5EF4-FFF2-40B4-BE49-F238E27FC236}">
                <a16:creationId xmlns:a16="http://schemas.microsoft.com/office/drawing/2014/main" id="{A4379DFC-7B17-4B47-A7FD-40A3904F6E7C}"/>
              </a:ext>
            </a:extLst>
          </p:cNvPr>
          <p:cNvSpPr txBox="1"/>
          <p:nvPr/>
        </p:nvSpPr>
        <p:spPr>
          <a:xfrm>
            <a:off x="1590368" y="2104104"/>
            <a:ext cx="9011265" cy="1938992"/>
          </a:xfrm>
          <a:prstGeom prst="rect">
            <a:avLst/>
          </a:prstGeom>
          <a:noFill/>
        </p:spPr>
        <p:txBody>
          <a:bodyPr wrap="square" rtlCol="0">
            <a:spAutoFit/>
          </a:bodyPr>
          <a:lstStyle/>
          <a:p>
            <a:pPr marL="285750" indent="-285750">
              <a:buFont typeface="Wingdings" panose="05000000000000000000" pitchFamily="2" charset="2"/>
              <a:buChar char="Ø"/>
            </a:pPr>
            <a:r>
              <a:rPr lang="en-IN" sz="2400" dirty="0"/>
              <a:t>https://techvidvan.com/tutorials/driver-drowsiness-detection-system/</a:t>
            </a:r>
          </a:p>
          <a:p>
            <a:pPr marL="285750" indent="-285750">
              <a:buFont typeface="Wingdings" panose="05000000000000000000" pitchFamily="2" charset="2"/>
              <a:buChar char="Ø"/>
            </a:pPr>
            <a:endParaRPr lang="en-IN" sz="2400" dirty="0"/>
          </a:p>
          <a:p>
            <a:pPr marL="285750" indent="-285750">
              <a:buFont typeface="Wingdings" panose="05000000000000000000" pitchFamily="2" charset="2"/>
              <a:buChar char="Ø"/>
            </a:pPr>
            <a:r>
              <a:rPr lang="en-IN" sz="2400" dirty="0"/>
              <a:t>https://data-flair.training/blogs/python-project-driver-drowsiness-detection-system/</a:t>
            </a:r>
          </a:p>
        </p:txBody>
      </p:sp>
    </p:spTree>
    <p:extLst>
      <p:ext uri="{BB962C8B-B14F-4D97-AF65-F5344CB8AC3E}">
        <p14:creationId xmlns:p14="http://schemas.microsoft.com/office/powerpoint/2010/main" val="2395281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hotobucket">
            <a:extLst>
              <a:ext uri="{FF2B5EF4-FFF2-40B4-BE49-F238E27FC236}">
                <a16:creationId xmlns:a16="http://schemas.microsoft.com/office/drawing/2014/main" id="{6BF1C8B1-4651-4749-80C4-5F07084D65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406"/>
          <a:stretch/>
        </p:blipFill>
        <p:spPr bwMode="auto">
          <a:xfrm>
            <a:off x="890261" y="1675478"/>
            <a:ext cx="10411478" cy="3507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8045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1277" y="1825625"/>
            <a:ext cx="10842523" cy="4351338"/>
          </a:xfrm>
        </p:spPr>
        <p:txBody>
          <a:bodyPr>
            <a:normAutofit/>
          </a:bodyPr>
          <a:lstStyle/>
          <a:p>
            <a:r>
              <a:rPr lang="en-US" dirty="0"/>
              <a:t>Let’s now understand how our algorithm works step by step :-</a:t>
            </a:r>
          </a:p>
          <a:p>
            <a:pPr fontAlgn="base">
              <a:buFont typeface="Wingdings" panose="05000000000000000000" pitchFamily="2" charset="2"/>
              <a:buChar char="v"/>
            </a:pPr>
            <a:r>
              <a:rPr lang="en-US" b="1" i="1" dirty="0"/>
              <a:t>  Step 1 – Take Image as Input from a Camera</a:t>
            </a:r>
            <a:endParaRPr lang="en-US" i="1" dirty="0"/>
          </a:p>
          <a:p>
            <a:pPr marL="452438" fontAlgn="base">
              <a:buNone/>
            </a:pPr>
            <a:r>
              <a:rPr lang="en-US" dirty="0"/>
              <a:t>	</a:t>
            </a:r>
            <a:r>
              <a:rPr lang="en-US" dirty="0">
                <a:latin typeface="+mj-lt"/>
              </a:rPr>
              <a:t>With a webcam, we will take images as input. So to access the webcam, we made an infinite loop that will capture each frame. We use the method provided by </a:t>
            </a:r>
            <a:r>
              <a:rPr lang="en-US" dirty="0" err="1">
                <a:latin typeface="+mj-lt"/>
              </a:rPr>
              <a:t>OpenCV</a:t>
            </a:r>
            <a:r>
              <a:rPr lang="en-US" dirty="0">
                <a:latin typeface="+mj-lt"/>
              </a:rPr>
              <a:t>, </a:t>
            </a:r>
            <a:r>
              <a:rPr lang="en-US" b="1" dirty="0">
                <a:latin typeface="+mj-lt"/>
              </a:rPr>
              <a:t>cv2.VideoCapture(0)</a:t>
            </a:r>
            <a:r>
              <a:rPr lang="en-US" dirty="0">
                <a:latin typeface="+mj-lt"/>
              </a:rPr>
              <a:t> to access the camera and set the capture object (cap). </a:t>
            </a:r>
            <a:r>
              <a:rPr lang="en-US" b="1" dirty="0" err="1">
                <a:latin typeface="+mj-lt"/>
              </a:rPr>
              <a:t>cap.read</a:t>
            </a:r>
            <a:r>
              <a:rPr lang="en-US" b="1" dirty="0">
                <a:latin typeface="+mj-lt"/>
              </a:rPr>
              <a:t>()</a:t>
            </a:r>
            <a:r>
              <a:rPr lang="en-US" dirty="0">
                <a:latin typeface="+mj-lt"/>
              </a:rPr>
              <a:t> will read each frame and we store the image in a frame variable.</a:t>
            </a:r>
          </a:p>
          <a:p>
            <a:endParaRPr lang="en-US" dirty="0"/>
          </a:p>
        </p:txBody>
      </p:sp>
      <p:sp>
        <p:nvSpPr>
          <p:cNvPr id="6" name="Title 2">
            <a:extLst>
              <a:ext uri="{FF2B5EF4-FFF2-40B4-BE49-F238E27FC236}">
                <a16:creationId xmlns:a16="http://schemas.microsoft.com/office/drawing/2014/main" id="{5ED34318-034B-40E1-80B9-C215FF7D623D}"/>
              </a:ext>
            </a:extLst>
          </p:cNvPr>
          <p:cNvSpPr txBox="1">
            <a:spLocks noGrp="1"/>
          </p:cNvSpPr>
          <p:nvPr>
            <p:ph type="title"/>
          </p:nvPr>
        </p:nvSpPr>
        <p:spPr>
          <a:xfrm>
            <a:off x="452284" y="266802"/>
            <a:ext cx="11326761" cy="1149043"/>
          </a:xfrm>
          <a:prstGeom prst="roundRect">
            <a:avLst>
              <a:gd name="adj" fmla="val 5000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IN" dirty="0">
                <a:latin typeface="Aquire" pitchFamily="50" charset="0"/>
              </a:rPr>
              <a:t>ALGORITHM</a:t>
            </a:r>
            <a:r>
              <a:rPr lang="en-IN" dirty="0"/>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99769" y="1543665"/>
            <a:ext cx="11041626" cy="4955458"/>
          </a:xfrm>
        </p:spPr>
        <p:txBody>
          <a:bodyPr>
            <a:normAutofit/>
          </a:bodyPr>
          <a:lstStyle/>
          <a:p>
            <a:pPr fontAlgn="base">
              <a:buFont typeface="Wingdings" panose="05000000000000000000" pitchFamily="2" charset="2"/>
              <a:buChar char="v"/>
            </a:pPr>
            <a:r>
              <a:rPr lang="en-US" b="1" i="1" dirty="0"/>
              <a:t>  Step 2 – Detect Face in the Image and Create a Region of Interest (ROI)</a:t>
            </a:r>
            <a:endParaRPr lang="en-US" i="1" dirty="0"/>
          </a:p>
          <a:p>
            <a:pPr marL="541338" fontAlgn="base">
              <a:lnSpc>
                <a:spcPct val="100000"/>
              </a:lnSpc>
              <a:buNone/>
            </a:pPr>
            <a:r>
              <a:rPr lang="en-US" dirty="0"/>
              <a:t>	</a:t>
            </a:r>
            <a:r>
              <a:rPr lang="en-US" dirty="0">
                <a:latin typeface="+mj-lt"/>
              </a:rPr>
              <a:t>To detect the face in the image, we need to first convert the image into grayscale as the </a:t>
            </a:r>
            <a:r>
              <a:rPr lang="en-US" dirty="0" err="1">
                <a:latin typeface="+mj-lt"/>
              </a:rPr>
              <a:t>OpenCV</a:t>
            </a:r>
            <a:r>
              <a:rPr lang="en-US" dirty="0">
                <a:latin typeface="+mj-lt"/>
              </a:rPr>
              <a:t> algorithm for object detection takes gray images in the input. We don’t need color information to detect the objects. We will be using </a:t>
            </a:r>
            <a:r>
              <a:rPr lang="en-US" dirty="0" err="1">
                <a:latin typeface="+mj-lt"/>
              </a:rPr>
              <a:t>haar</a:t>
            </a:r>
            <a:r>
              <a:rPr lang="en-US" dirty="0">
                <a:latin typeface="+mj-lt"/>
              </a:rPr>
              <a:t> cascade classifier to detect faces. This line is used to set our classifier </a:t>
            </a:r>
            <a:r>
              <a:rPr lang="en-US" b="1" dirty="0">
                <a:latin typeface="+mj-lt"/>
              </a:rPr>
              <a:t>face = cv2.CascadeClassifier(‘ path to our </a:t>
            </a:r>
            <a:r>
              <a:rPr lang="en-US" b="1" dirty="0" err="1">
                <a:latin typeface="+mj-lt"/>
              </a:rPr>
              <a:t>haar</a:t>
            </a:r>
            <a:r>
              <a:rPr lang="en-US" b="1" dirty="0">
                <a:latin typeface="+mj-lt"/>
              </a:rPr>
              <a:t> cascade xml file’)</a:t>
            </a:r>
            <a:r>
              <a:rPr lang="en-US" dirty="0">
                <a:latin typeface="+mj-lt"/>
              </a:rPr>
              <a:t>. Then we perform the detection using </a:t>
            </a:r>
            <a:r>
              <a:rPr lang="en-US" b="1" dirty="0">
                <a:latin typeface="+mj-lt"/>
              </a:rPr>
              <a:t>faces = </a:t>
            </a:r>
            <a:r>
              <a:rPr lang="en-US" b="1" dirty="0" err="1">
                <a:latin typeface="+mj-lt"/>
              </a:rPr>
              <a:t>face.detectMultiScale</a:t>
            </a:r>
            <a:r>
              <a:rPr lang="en-US" b="1" dirty="0">
                <a:latin typeface="+mj-lt"/>
              </a:rPr>
              <a:t>(gray)</a:t>
            </a:r>
            <a:r>
              <a:rPr lang="en-US" dirty="0">
                <a:latin typeface="+mj-lt"/>
              </a:rPr>
              <a:t>. It returns an array of detections with </a:t>
            </a:r>
            <a:r>
              <a:rPr lang="en-US" dirty="0" err="1">
                <a:latin typeface="+mj-lt"/>
              </a:rPr>
              <a:t>x,y</a:t>
            </a:r>
            <a:r>
              <a:rPr lang="en-US" dirty="0">
                <a:latin typeface="+mj-lt"/>
              </a:rPr>
              <a:t> coordinates, and height, the width of the boundary box of the object. Now we can iterate over the faces and draw boundary boxes for each face.</a:t>
            </a:r>
          </a:p>
        </p:txBody>
      </p:sp>
      <p:sp>
        <p:nvSpPr>
          <p:cNvPr id="4" name="Title 2">
            <a:extLst>
              <a:ext uri="{FF2B5EF4-FFF2-40B4-BE49-F238E27FC236}">
                <a16:creationId xmlns:a16="http://schemas.microsoft.com/office/drawing/2014/main" id="{8B30EAAD-9598-4F6E-8CC8-10743414C8DD}"/>
              </a:ext>
            </a:extLst>
          </p:cNvPr>
          <p:cNvSpPr txBox="1">
            <a:spLocks noGrp="1"/>
          </p:cNvSpPr>
          <p:nvPr>
            <p:ph type="title"/>
          </p:nvPr>
        </p:nvSpPr>
        <p:spPr>
          <a:xfrm>
            <a:off x="452284" y="266802"/>
            <a:ext cx="11326761" cy="1149043"/>
          </a:xfrm>
          <a:prstGeom prst="roundRect">
            <a:avLst>
              <a:gd name="adj" fmla="val 5000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IN" dirty="0">
                <a:latin typeface="Aquire" pitchFamily="50" charset="0"/>
              </a:rPr>
              <a:t>ALGORITHM</a:t>
            </a:r>
            <a:r>
              <a:rPr lang="en-IN" dirty="0"/>
              <a:t>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4129" y="1734917"/>
            <a:ext cx="11523406" cy="4911690"/>
          </a:xfrm>
        </p:spPr>
        <p:txBody>
          <a:bodyPr>
            <a:normAutofit/>
          </a:bodyPr>
          <a:lstStyle/>
          <a:p>
            <a:pPr fontAlgn="base">
              <a:buFont typeface="Wingdings" panose="05000000000000000000" pitchFamily="2" charset="2"/>
              <a:buChar char="v"/>
            </a:pPr>
            <a:r>
              <a:rPr lang="en-US" b="1" i="1" dirty="0"/>
              <a:t> Step 3 – Detect the eyes from ROI and feed it to the classifier</a:t>
            </a:r>
            <a:endParaRPr lang="en-US" i="1" dirty="0"/>
          </a:p>
          <a:p>
            <a:pPr marL="452438" indent="-354013" fontAlgn="base">
              <a:buNone/>
              <a:tabLst>
                <a:tab pos="452438" algn="l"/>
              </a:tabLst>
            </a:pPr>
            <a:r>
              <a:rPr lang="en-US" dirty="0"/>
              <a:t>	</a:t>
            </a:r>
            <a:r>
              <a:rPr lang="en-US" dirty="0">
                <a:latin typeface="+mj-lt"/>
              </a:rPr>
              <a:t>The same procedure to detect faces is used to detect eyes. First, we set the cascade classifier for eyes in </a:t>
            </a:r>
            <a:r>
              <a:rPr lang="en-US" b="1" dirty="0" err="1">
                <a:latin typeface="+mj-lt"/>
              </a:rPr>
              <a:t>leye</a:t>
            </a:r>
            <a:r>
              <a:rPr lang="en-US" dirty="0">
                <a:latin typeface="+mj-lt"/>
              </a:rPr>
              <a:t> and </a:t>
            </a:r>
            <a:r>
              <a:rPr lang="en-US" b="1" dirty="0" err="1">
                <a:latin typeface="+mj-lt"/>
              </a:rPr>
              <a:t>reye</a:t>
            </a:r>
            <a:r>
              <a:rPr lang="en-US" dirty="0">
                <a:latin typeface="+mj-lt"/>
              </a:rPr>
              <a:t> respectively then detect the eyes using</a:t>
            </a:r>
            <a:r>
              <a:rPr lang="en-US" b="1" dirty="0">
                <a:latin typeface="+mj-lt"/>
              </a:rPr>
              <a:t> </a:t>
            </a:r>
            <a:r>
              <a:rPr lang="en-US" b="1" dirty="0" err="1">
                <a:latin typeface="+mj-lt"/>
              </a:rPr>
              <a:t>left_eye</a:t>
            </a:r>
            <a:r>
              <a:rPr lang="en-US" b="1" dirty="0">
                <a:latin typeface="+mj-lt"/>
              </a:rPr>
              <a:t> = </a:t>
            </a:r>
            <a:r>
              <a:rPr lang="en-US" b="1" dirty="0" err="1">
                <a:latin typeface="+mj-lt"/>
              </a:rPr>
              <a:t>leye.detectMultiScale</a:t>
            </a:r>
            <a:r>
              <a:rPr lang="en-US" b="1" dirty="0">
                <a:latin typeface="+mj-lt"/>
              </a:rPr>
              <a:t>(gray)</a:t>
            </a:r>
            <a:r>
              <a:rPr lang="en-US" dirty="0">
                <a:latin typeface="+mj-lt"/>
              </a:rPr>
              <a:t>. Now we need to extract only the eyes data from the full image. This can be achieved by extracting the boundary box of the eye and then we can pull out the eye image from the frame with this code.</a:t>
            </a:r>
          </a:p>
          <a:p>
            <a:pPr fontAlgn="base">
              <a:buFont typeface="Wingdings" pitchFamily="2" charset="2"/>
              <a:buChar char="ü"/>
            </a:pPr>
            <a:endParaRPr lang="en-US" dirty="0"/>
          </a:p>
        </p:txBody>
      </p:sp>
      <p:sp>
        <p:nvSpPr>
          <p:cNvPr id="5" name="Title 2">
            <a:extLst>
              <a:ext uri="{FF2B5EF4-FFF2-40B4-BE49-F238E27FC236}">
                <a16:creationId xmlns:a16="http://schemas.microsoft.com/office/drawing/2014/main" id="{463DB09C-5DF9-4F17-A80B-417394B5F003}"/>
              </a:ext>
            </a:extLst>
          </p:cNvPr>
          <p:cNvSpPr txBox="1">
            <a:spLocks noGrp="1"/>
          </p:cNvSpPr>
          <p:nvPr>
            <p:ph type="title"/>
          </p:nvPr>
        </p:nvSpPr>
        <p:spPr>
          <a:xfrm>
            <a:off x="452284" y="266802"/>
            <a:ext cx="11326761" cy="1149043"/>
          </a:xfrm>
          <a:prstGeom prst="roundRect">
            <a:avLst>
              <a:gd name="adj" fmla="val 5000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IN" dirty="0">
                <a:latin typeface="Aquire" pitchFamily="50" charset="0"/>
              </a:rPr>
              <a:t>ALGORITHM</a:t>
            </a:r>
            <a:r>
              <a:rPr lang="en-IN" dirty="0"/>
              <a: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6026" y="1544920"/>
            <a:ext cx="11139948" cy="5505475"/>
          </a:xfrm>
        </p:spPr>
        <p:txBody>
          <a:bodyPr>
            <a:normAutofit/>
          </a:bodyPr>
          <a:lstStyle/>
          <a:p>
            <a:pPr fontAlgn="base">
              <a:buFont typeface="Wingdings" panose="05000000000000000000" pitchFamily="2" charset="2"/>
              <a:buChar char="v"/>
            </a:pPr>
            <a:r>
              <a:rPr lang="en-US" b="1" i="1" dirty="0"/>
              <a:t>  Step 4 – Classifier will Categorize whether Eyes are Open or Closed</a:t>
            </a:r>
            <a:endParaRPr lang="en-US" i="1" dirty="0"/>
          </a:p>
          <a:p>
            <a:pPr marL="452438" indent="0" fontAlgn="base">
              <a:buNone/>
            </a:pPr>
            <a:r>
              <a:rPr lang="en-US" dirty="0">
                <a:latin typeface="+mj-lt"/>
              </a:rPr>
              <a:t>To feed our image into the model, we need to perform certain operations because the model needs the correct dimensions to start with. First, we convert the color image into grayscale using</a:t>
            </a:r>
            <a:r>
              <a:rPr lang="en-US" b="1" dirty="0">
                <a:latin typeface="+mj-lt"/>
              </a:rPr>
              <a:t> </a:t>
            </a:r>
            <a:r>
              <a:rPr lang="en-US" b="1" dirty="0" err="1">
                <a:latin typeface="+mj-lt"/>
              </a:rPr>
              <a:t>r_eye</a:t>
            </a:r>
            <a:r>
              <a:rPr lang="en-US" b="1" dirty="0">
                <a:latin typeface="+mj-lt"/>
              </a:rPr>
              <a:t> = cv2.cvtColor(</a:t>
            </a:r>
            <a:r>
              <a:rPr lang="en-US" b="1" dirty="0" err="1">
                <a:latin typeface="+mj-lt"/>
              </a:rPr>
              <a:t>r_eye</a:t>
            </a:r>
            <a:r>
              <a:rPr lang="en-US" b="1" dirty="0">
                <a:latin typeface="+mj-lt"/>
              </a:rPr>
              <a:t>, cv2.COLOR_BGR2GRAY)</a:t>
            </a:r>
            <a:r>
              <a:rPr lang="en-US" dirty="0">
                <a:latin typeface="+mj-lt"/>
              </a:rPr>
              <a:t>. Then, we resize the image to 24*24 pixels as our model was trained on 24*24 pixel images </a:t>
            </a:r>
            <a:r>
              <a:rPr lang="en-US" b="1" dirty="0">
                <a:latin typeface="+mj-lt"/>
              </a:rPr>
              <a:t>cv2.resize(</a:t>
            </a:r>
            <a:r>
              <a:rPr lang="en-US" b="1" dirty="0" err="1">
                <a:latin typeface="+mj-lt"/>
              </a:rPr>
              <a:t>r_eye</a:t>
            </a:r>
            <a:r>
              <a:rPr lang="en-US" b="1" dirty="0">
                <a:latin typeface="+mj-lt"/>
              </a:rPr>
              <a:t>, (24,24))</a:t>
            </a:r>
            <a:r>
              <a:rPr lang="en-US" dirty="0">
                <a:latin typeface="+mj-lt"/>
              </a:rPr>
              <a:t>. We normalize our data for better convergence </a:t>
            </a:r>
            <a:r>
              <a:rPr lang="en-US" b="1" dirty="0" err="1">
                <a:latin typeface="+mj-lt"/>
              </a:rPr>
              <a:t>r_eye</a:t>
            </a:r>
            <a:r>
              <a:rPr lang="en-US" b="1" dirty="0">
                <a:latin typeface="+mj-lt"/>
              </a:rPr>
              <a:t> = </a:t>
            </a:r>
            <a:r>
              <a:rPr lang="en-US" b="1" dirty="0" err="1">
                <a:latin typeface="+mj-lt"/>
              </a:rPr>
              <a:t>r_eye</a:t>
            </a:r>
            <a:r>
              <a:rPr lang="en-US" b="1" dirty="0">
                <a:latin typeface="+mj-lt"/>
              </a:rPr>
              <a:t>/255 </a:t>
            </a:r>
            <a:r>
              <a:rPr lang="en-US" dirty="0">
                <a:latin typeface="+mj-lt"/>
              </a:rPr>
              <a:t>(All values will be between 0-1). Expand the dimensions to feed into our classifier. We loaded our model using </a:t>
            </a:r>
            <a:r>
              <a:rPr lang="en-US" b="1" dirty="0">
                <a:latin typeface="+mj-lt"/>
              </a:rPr>
              <a:t>model = </a:t>
            </a:r>
            <a:r>
              <a:rPr lang="en-US" b="1" dirty="0" err="1">
                <a:latin typeface="+mj-lt"/>
              </a:rPr>
              <a:t>load_model</a:t>
            </a:r>
            <a:r>
              <a:rPr lang="en-US" b="1" dirty="0">
                <a:latin typeface="+mj-lt"/>
              </a:rPr>
              <a:t>(‘models/cnnCat2.h5’)</a:t>
            </a:r>
            <a:r>
              <a:rPr lang="en-US" dirty="0">
                <a:latin typeface="+mj-lt"/>
              </a:rPr>
              <a:t> . Now we predict each eye with our model</a:t>
            </a:r>
            <a:br>
              <a:rPr lang="en-US" dirty="0">
                <a:latin typeface="+mj-lt"/>
              </a:rPr>
            </a:br>
            <a:r>
              <a:rPr lang="en-US" b="1" dirty="0" err="1">
                <a:latin typeface="+mj-lt"/>
              </a:rPr>
              <a:t>lpred</a:t>
            </a:r>
            <a:r>
              <a:rPr lang="en-US" b="1" dirty="0">
                <a:latin typeface="+mj-lt"/>
              </a:rPr>
              <a:t> = </a:t>
            </a:r>
            <a:r>
              <a:rPr lang="en-US" b="1" dirty="0" err="1">
                <a:latin typeface="+mj-lt"/>
              </a:rPr>
              <a:t>model.predict_classes</a:t>
            </a:r>
            <a:r>
              <a:rPr lang="en-US" b="1" dirty="0">
                <a:latin typeface="+mj-lt"/>
              </a:rPr>
              <a:t>(</a:t>
            </a:r>
            <a:r>
              <a:rPr lang="en-US" b="1" dirty="0" err="1">
                <a:latin typeface="+mj-lt"/>
              </a:rPr>
              <a:t>l_eye</a:t>
            </a:r>
            <a:r>
              <a:rPr lang="en-US" b="1" dirty="0">
                <a:latin typeface="+mj-lt"/>
              </a:rPr>
              <a:t>)</a:t>
            </a:r>
            <a:r>
              <a:rPr lang="en-US" dirty="0">
                <a:latin typeface="+mj-lt"/>
              </a:rPr>
              <a:t>. If the value of </a:t>
            </a:r>
            <a:r>
              <a:rPr lang="en-US" dirty="0" err="1">
                <a:latin typeface="+mj-lt"/>
              </a:rPr>
              <a:t>lpred</a:t>
            </a:r>
            <a:r>
              <a:rPr lang="en-US" dirty="0">
                <a:latin typeface="+mj-lt"/>
              </a:rPr>
              <a:t>[0] = 1, it states that eyes are open, if value of </a:t>
            </a:r>
            <a:r>
              <a:rPr lang="en-US" dirty="0" err="1">
                <a:latin typeface="+mj-lt"/>
              </a:rPr>
              <a:t>lpred</a:t>
            </a:r>
            <a:r>
              <a:rPr lang="en-US" dirty="0">
                <a:latin typeface="+mj-lt"/>
              </a:rPr>
              <a:t>[0] = 0 then, it states that eyes are closed.</a:t>
            </a:r>
          </a:p>
          <a:p>
            <a:endParaRPr lang="en-US" dirty="0"/>
          </a:p>
        </p:txBody>
      </p:sp>
      <p:sp>
        <p:nvSpPr>
          <p:cNvPr id="4" name="Title 2">
            <a:extLst>
              <a:ext uri="{FF2B5EF4-FFF2-40B4-BE49-F238E27FC236}">
                <a16:creationId xmlns:a16="http://schemas.microsoft.com/office/drawing/2014/main" id="{2292AB30-5A93-4C6E-85B8-C5068F6E39FC}"/>
              </a:ext>
            </a:extLst>
          </p:cNvPr>
          <p:cNvSpPr txBox="1">
            <a:spLocks noGrp="1"/>
          </p:cNvSpPr>
          <p:nvPr>
            <p:ph type="title"/>
          </p:nvPr>
        </p:nvSpPr>
        <p:spPr>
          <a:xfrm>
            <a:off x="452284" y="266802"/>
            <a:ext cx="11326761" cy="1149043"/>
          </a:xfrm>
          <a:prstGeom prst="roundRect">
            <a:avLst>
              <a:gd name="adj" fmla="val 5000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IN" dirty="0">
                <a:latin typeface="Aquire" pitchFamily="50" charset="0"/>
              </a:rPr>
              <a:t>ALGORITHM</a:t>
            </a:r>
            <a:r>
              <a:rPr lang="en-IN" dirty="0"/>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9044" y="1760945"/>
            <a:ext cx="11469329" cy="5289451"/>
          </a:xfrm>
        </p:spPr>
        <p:txBody>
          <a:bodyPr>
            <a:normAutofit/>
          </a:bodyPr>
          <a:lstStyle/>
          <a:p>
            <a:pPr fontAlgn="base">
              <a:buFont typeface="Wingdings" panose="05000000000000000000" pitchFamily="2" charset="2"/>
              <a:buChar char="v"/>
            </a:pPr>
            <a:r>
              <a:rPr lang="en-US" b="1" dirty="0"/>
              <a:t>  Step 5 – Calculate Score to Check whether Person is Drowsy</a:t>
            </a:r>
            <a:endParaRPr lang="en-US" dirty="0"/>
          </a:p>
          <a:p>
            <a:pPr marL="541338" indent="0" fontAlgn="base">
              <a:buNone/>
            </a:pPr>
            <a:r>
              <a:rPr lang="en-US" dirty="0">
                <a:latin typeface="+mj-lt"/>
              </a:rPr>
              <a:t>The score is basically a value we will use to determine how long the person has closed his eyes. So if both eyes are closed, we will keep on increasing score and when eyes are open, we decrease the score. We are drawing the result on the screen using cv2.putText() function which will display real time status of the person.</a:t>
            </a:r>
          </a:p>
          <a:p>
            <a:endParaRPr lang="en-US" dirty="0"/>
          </a:p>
        </p:txBody>
      </p:sp>
      <p:sp>
        <p:nvSpPr>
          <p:cNvPr id="4" name="Title 2">
            <a:extLst>
              <a:ext uri="{FF2B5EF4-FFF2-40B4-BE49-F238E27FC236}">
                <a16:creationId xmlns:a16="http://schemas.microsoft.com/office/drawing/2014/main" id="{DE48F2A3-6409-48A1-BB46-FD9F031B9440}"/>
              </a:ext>
            </a:extLst>
          </p:cNvPr>
          <p:cNvSpPr txBox="1">
            <a:spLocks noGrp="1"/>
          </p:cNvSpPr>
          <p:nvPr>
            <p:ph type="title"/>
          </p:nvPr>
        </p:nvSpPr>
        <p:spPr>
          <a:xfrm>
            <a:off x="452284" y="266802"/>
            <a:ext cx="11326761" cy="1149043"/>
          </a:xfrm>
          <a:prstGeom prst="roundRect">
            <a:avLst>
              <a:gd name="adj" fmla="val 5000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IN" dirty="0">
                <a:latin typeface="Aquire" pitchFamily="50" charset="0"/>
              </a:rPr>
              <a:t>ALGORITHM</a:t>
            </a:r>
            <a:r>
              <a:rPr lang="en-IN" dirty="0"/>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ndev.gif"/>
          <p:cNvPicPr>
            <a:picLocks noChangeAspect="1"/>
          </p:cNvPicPr>
          <p:nvPr/>
        </p:nvPicPr>
        <p:blipFill>
          <a:blip r:embed="rId2" cstate="print"/>
          <a:stretch>
            <a:fillRect/>
          </a:stretch>
        </p:blipFill>
        <p:spPr>
          <a:xfrm>
            <a:off x="6491044" y="2431903"/>
            <a:ext cx="4938050" cy="2857852"/>
          </a:xfrm>
          <a:prstGeom prst="rect">
            <a:avLst/>
          </a:prstGeom>
        </p:spPr>
      </p:pic>
      <p:sp>
        <p:nvSpPr>
          <p:cNvPr id="8" name="Title 2">
            <a:extLst>
              <a:ext uri="{FF2B5EF4-FFF2-40B4-BE49-F238E27FC236}">
                <a16:creationId xmlns:a16="http://schemas.microsoft.com/office/drawing/2014/main" id="{5589430A-21F0-4898-81C2-F215847CB3EF}"/>
              </a:ext>
            </a:extLst>
          </p:cNvPr>
          <p:cNvSpPr txBox="1">
            <a:spLocks/>
          </p:cNvSpPr>
          <p:nvPr/>
        </p:nvSpPr>
        <p:spPr>
          <a:xfrm>
            <a:off x="432619" y="288259"/>
            <a:ext cx="11326761" cy="1149043"/>
          </a:xfrm>
          <a:prstGeom prst="roundRect">
            <a:avLst>
              <a:gd name="adj" fmla="val 5000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IN" dirty="0">
                <a:latin typeface="Aquire" pitchFamily="50" charset="0"/>
              </a:rPr>
              <a:t>SOURCE CODE</a:t>
            </a:r>
            <a:r>
              <a:rPr lang="en-IN" dirty="0"/>
              <a:t>  </a:t>
            </a:r>
          </a:p>
        </p:txBody>
      </p:sp>
      <p:sp>
        <p:nvSpPr>
          <p:cNvPr id="11" name="TextBox 10">
            <a:extLst>
              <a:ext uri="{FF2B5EF4-FFF2-40B4-BE49-F238E27FC236}">
                <a16:creationId xmlns:a16="http://schemas.microsoft.com/office/drawing/2014/main" id="{FC0F29E1-D901-42BB-9DC9-DFC11D136405}"/>
              </a:ext>
            </a:extLst>
          </p:cNvPr>
          <p:cNvSpPr txBox="1"/>
          <p:nvPr/>
        </p:nvSpPr>
        <p:spPr>
          <a:xfrm>
            <a:off x="993059" y="1799303"/>
            <a:ext cx="6410632" cy="4955203"/>
          </a:xfrm>
          <a:prstGeom prst="rect">
            <a:avLst/>
          </a:prstGeom>
          <a:noFill/>
        </p:spPr>
        <p:txBody>
          <a:bodyPr wrap="square" rtlCol="0">
            <a:spAutoFit/>
          </a:bodyPr>
          <a:lstStyle/>
          <a:p>
            <a:pPr fontAlgn="base"/>
            <a:r>
              <a:rPr lang="en-IN" b="0" i="0" dirty="0">
                <a:solidFill>
                  <a:srgbClr val="000000"/>
                </a:solidFill>
                <a:effectLst/>
                <a:latin typeface="Arial" panose="020B0604020202020204" pitchFamily="34" charset="0"/>
                <a:cs typeface="Arial" panose="020B0604020202020204" pitchFamily="34" charset="0"/>
              </a:rPr>
              <a:t>import cv2</a:t>
            </a:r>
            <a:endParaRPr lang="en-IN" b="0" i="0" dirty="0">
              <a:solidFill>
                <a:srgbClr val="787878"/>
              </a:solidFill>
              <a:effectLst/>
              <a:latin typeface="Arial" panose="020B0604020202020204" pitchFamily="34" charset="0"/>
              <a:cs typeface="Arial" panose="020B0604020202020204" pitchFamily="34" charset="0"/>
            </a:endParaRPr>
          </a:p>
          <a:p>
            <a:pPr fontAlgn="base"/>
            <a:r>
              <a:rPr lang="en-IN" b="0" i="0" dirty="0">
                <a:solidFill>
                  <a:srgbClr val="000000"/>
                </a:solidFill>
                <a:effectLst/>
                <a:latin typeface="Arial" panose="020B0604020202020204" pitchFamily="34" charset="0"/>
                <a:cs typeface="Arial" panose="020B0604020202020204" pitchFamily="34" charset="0"/>
              </a:rPr>
              <a:t>import </a:t>
            </a:r>
            <a:r>
              <a:rPr lang="en-IN" b="0" i="0" dirty="0" err="1">
                <a:solidFill>
                  <a:srgbClr val="000000"/>
                </a:solidFill>
                <a:effectLst/>
                <a:latin typeface="Arial" panose="020B0604020202020204" pitchFamily="34" charset="0"/>
                <a:cs typeface="Arial" panose="020B0604020202020204" pitchFamily="34" charset="0"/>
              </a:rPr>
              <a:t>os</a:t>
            </a:r>
            <a:endParaRPr lang="en-IN" b="0" i="0" dirty="0">
              <a:solidFill>
                <a:srgbClr val="787878"/>
              </a:solidFill>
              <a:effectLst/>
              <a:latin typeface="Arial" panose="020B0604020202020204" pitchFamily="34" charset="0"/>
              <a:cs typeface="Arial" panose="020B0604020202020204" pitchFamily="34" charset="0"/>
            </a:endParaRPr>
          </a:p>
          <a:p>
            <a:pPr fontAlgn="base"/>
            <a:r>
              <a:rPr lang="en-IN" b="0" i="0" dirty="0">
                <a:solidFill>
                  <a:srgbClr val="000000"/>
                </a:solidFill>
                <a:effectLst/>
                <a:latin typeface="Arial" panose="020B0604020202020204" pitchFamily="34" charset="0"/>
                <a:cs typeface="Arial" panose="020B0604020202020204" pitchFamily="34" charset="0"/>
              </a:rPr>
              <a:t>from </a:t>
            </a:r>
            <a:r>
              <a:rPr lang="en-IN" b="0" i="0" dirty="0" err="1">
                <a:solidFill>
                  <a:srgbClr val="000000"/>
                </a:solidFill>
                <a:effectLst/>
                <a:latin typeface="Arial" panose="020B0604020202020204" pitchFamily="34" charset="0"/>
                <a:cs typeface="Arial" panose="020B0604020202020204" pitchFamily="34" charset="0"/>
              </a:rPr>
              <a:t>keras.models</a:t>
            </a:r>
            <a:r>
              <a:rPr lang="en-IN" b="0" i="0" dirty="0">
                <a:solidFill>
                  <a:srgbClr val="000000"/>
                </a:solidFill>
                <a:effectLst/>
                <a:latin typeface="Arial" panose="020B0604020202020204" pitchFamily="34" charset="0"/>
                <a:cs typeface="Arial" panose="020B0604020202020204" pitchFamily="34" charset="0"/>
              </a:rPr>
              <a:t> import </a:t>
            </a:r>
            <a:r>
              <a:rPr lang="en-IN" b="0" i="0" dirty="0" err="1">
                <a:solidFill>
                  <a:srgbClr val="000000"/>
                </a:solidFill>
                <a:effectLst/>
                <a:latin typeface="Arial" panose="020B0604020202020204" pitchFamily="34" charset="0"/>
                <a:cs typeface="Arial" panose="020B0604020202020204" pitchFamily="34" charset="0"/>
              </a:rPr>
              <a:t>load_model</a:t>
            </a:r>
            <a:endParaRPr lang="en-IN" b="0" i="0" dirty="0">
              <a:solidFill>
                <a:srgbClr val="787878"/>
              </a:solidFill>
              <a:effectLst/>
              <a:latin typeface="Arial" panose="020B0604020202020204" pitchFamily="34" charset="0"/>
              <a:cs typeface="Arial" panose="020B0604020202020204" pitchFamily="34" charset="0"/>
            </a:endParaRPr>
          </a:p>
          <a:p>
            <a:pPr fontAlgn="base"/>
            <a:r>
              <a:rPr lang="en-IN" b="0" i="0" dirty="0">
                <a:solidFill>
                  <a:srgbClr val="000000"/>
                </a:solidFill>
                <a:effectLst/>
                <a:latin typeface="Arial" panose="020B0604020202020204" pitchFamily="34" charset="0"/>
                <a:cs typeface="Arial" panose="020B0604020202020204" pitchFamily="34" charset="0"/>
              </a:rPr>
              <a:t>import </a:t>
            </a:r>
            <a:r>
              <a:rPr lang="en-IN" b="0" i="0" dirty="0" err="1">
                <a:solidFill>
                  <a:srgbClr val="000000"/>
                </a:solidFill>
                <a:effectLst/>
                <a:latin typeface="Arial" panose="020B0604020202020204" pitchFamily="34" charset="0"/>
                <a:cs typeface="Arial" panose="020B0604020202020204" pitchFamily="34" charset="0"/>
              </a:rPr>
              <a:t>numpy</a:t>
            </a:r>
            <a:r>
              <a:rPr lang="en-IN" b="0" i="0" dirty="0">
                <a:solidFill>
                  <a:srgbClr val="000000"/>
                </a:solidFill>
                <a:effectLst/>
                <a:latin typeface="Arial" panose="020B0604020202020204" pitchFamily="34" charset="0"/>
                <a:cs typeface="Arial" panose="020B0604020202020204" pitchFamily="34" charset="0"/>
              </a:rPr>
              <a:t> as np</a:t>
            </a:r>
            <a:endParaRPr lang="en-IN" b="0" i="0" dirty="0">
              <a:solidFill>
                <a:srgbClr val="787878"/>
              </a:solidFill>
              <a:effectLst/>
              <a:latin typeface="Arial" panose="020B0604020202020204" pitchFamily="34" charset="0"/>
              <a:cs typeface="Arial" panose="020B0604020202020204" pitchFamily="34" charset="0"/>
            </a:endParaRPr>
          </a:p>
          <a:p>
            <a:pPr fontAlgn="base"/>
            <a:r>
              <a:rPr lang="en-IN" b="0" i="0" dirty="0">
                <a:solidFill>
                  <a:srgbClr val="000000"/>
                </a:solidFill>
                <a:effectLst/>
                <a:latin typeface="Arial" panose="020B0604020202020204" pitchFamily="34" charset="0"/>
                <a:cs typeface="Arial" panose="020B0604020202020204" pitchFamily="34" charset="0"/>
              </a:rPr>
              <a:t>from </a:t>
            </a:r>
            <a:r>
              <a:rPr lang="en-IN" b="0" i="0" dirty="0" err="1">
                <a:solidFill>
                  <a:srgbClr val="000000"/>
                </a:solidFill>
                <a:effectLst/>
                <a:latin typeface="Arial" panose="020B0604020202020204" pitchFamily="34" charset="0"/>
                <a:cs typeface="Arial" panose="020B0604020202020204" pitchFamily="34" charset="0"/>
              </a:rPr>
              <a:t>pygame</a:t>
            </a:r>
            <a:r>
              <a:rPr lang="en-IN" b="0" i="0" dirty="0">
                <a:solidFill>
                  <a:srgbClr val="000000"/>
                </a:solidFill>
                <a:effectLst/>
                <a:latin typeface="Arial" panose="020B0604020202020204" pitchFamily="34" charset="0"/>
                <a:cs typeface="Arial" panose="020B0604020202020204" pitchFamily="34" charset="0"/>
              </a:rPr>
              <a:t> import mixer</a:t>
            </a:r>
            <a:endParaRPr lang="en-IN" b="0" i="0" dirty="0">
              <a:solidFill>
                <a:srgbClr val="787878"/>
              </a:solidFill>
              <a:effectLst/>
              <a:latin typeface="Arial" panose="020B0604020202020204" pitchFamily="34" charset="0"/>
              <a:cs typeface="Arial" panose="020B0604020202020204" pitchFamily="34" charset="0"/>
            </a:endParaRPr>
          </a:p>
          <a:p>
            <a:pPr fontAlgn="base"/>
            <a:r>
              <a:rPr lang="en-IN" b="0" i="0" dirty="0">
                <a:solidFill>
                  <a:srgbClr val="000000"/>
                </a:solidFill>
                <a:effectLst/>
                <a:latin typeface="Arial" panose="020B0604020202020204" pitchFamily="34" charset="0"/>
                <a:cs typeface="Arial" panose="020B0604020202020204" pitchFamily="34" charset="0"/>
              </a:rPr>
              <a:t>import time</a:t>
            </a:r>
            <a:endParaRPr lang="en-IN" b="0" i="0" dirty="0">
              <a:solidFill>
                <a:srgbClr val="787878"/>
              </a:solidFill>
              <a:effectLst/>
              <a:latin typeface="Arial" panose="020B0604020202020204" pitchFamily="34" charset="0"/>
              <a:cs typeface="Arial" panose="020B0604020202020204" pitchFamily="34" charset="0"/>
            </a:endParaRPr>
          </a:p>
          <a:p>
            <a:pPr fontAlgn="base"/>
            <a:r>
              <a:rPr lang="en-IN" b="0" i="0" dirty="0" err="1">
                <a:solidFill>
                  <a:srgbClr val="000000"/>
                </a:solidFill>
                <a:effectLst/>
                <a:latin typeface="Arial" panose="020B0604020202020204" pitchFamily="34" charset="0"/>
                <a:cs typeface="Arial" panose="020B0604020202020204" pitchFamily="34" charset="0"/>
              </a:rPr>
              <a:t>mixer.init</a:t>
            </a:r>
            <a:r>
              <a:rPr lang="en-IN" b="0" i="0" dirty="0">
                <a:solidFill>
                  <a:srgbClr val="777777"/>
                </a:solidFill>
                <a:effectLst/>
                <a:latin typeface="Arial" panose="020B0604020202020204" pitchFamily="34" charset="0"/>
                <a:cs typeface="Arial" panose="020B0604020202020204" pitchFamily="34" charset="0"/>
              </a:rPr>
              <a:t>()</a:t>
            </a:r>
            <a:endParaRPr lang="en-IN" b="0" i="0" dirty="0">
              <a:solidFill>
                <a:srgbClr val="787878"/>
              </a:solidFill>
              <a:effectLst/>
              <a:latin typeface="Arial" panose="020B0604020202020204" pitchFamily="34" charset="0"/>
              <a:cs typeface="Arial" panose="020B0604020202020204" pitchFamily="34" charset="0"/>
            </a:endParaRPr>
          </a:p>
          <a:p>
            <a:pPr fontAlgn="base"/>
            <a:r>
              <a:rPr lang="en-IN" b="0" i="0" dirty="0">
                <a:solidFill>
                  <a:srgbClr val="000000"/>
                </a:solidFill>
                <a:effectLst/>
                <a:latin typeface="Arial" panose="020B0604020202020204" pitchFamily="34" charset="0"/>
                <a:cs typeface="Arial" panose="020B0604020202020204" pitchFamily="34" charset="0"/>
              </a:rPr>
              <a:t>sound = </a:t>
            </a:r>
            <a:r>
              <a:rPr lang="en-IN" b="0" i="0" dirty="0" err="1">
                <a:solidFill>
                  <a:srgbClr val="000000"/>
                </a:solidFill>
                <a:effectLst/>
                <a:latin typeface="Arial" panose="020B0604020202020204" pitchFamily="34" charset="0"/>
                <a:cs typeface="Arial" panose="020B0604020202020204" pitchFamily="34" charset="0"/>
              </a:rPr>
              <a:t>mixer.Sound</a:t>
            </a:r>
            <a:r>
              <a:rPr lang="en-IN" b="0" i="0" dirty="0">
                <a:solidFill>
                  <a:srgbClr val="777777"/>
                </a:solidFill>
                <a:effectLst/>
                <a:latin typeface="Arial" panose="020B0604020202020204" pitchFamily="34" charset="0"/>
                <a:cs typeface="Arial" panose="020B0604020202020204" pitchFamily="34" charset="0"/>
              </a:rPr>
              <a:t>(</a:t>
            </a:r>
            <a:r>
              <a:rPr lang="en-IN" b="0" i="0" dirty="0">
                <a:solidFill>
                  <a:srgbClr val="320FE3"/>
                </a:solidFill>
                <a:effectLst/>
                <a:latin typeface="Arial" panose="020B0604020202020204" pitchFamily="34" charset="0"/>
                <a:cs typeface="Arial" panose="020B0604020202020204" pitchFamily="34" charset="0"/>
              </a:rPr>
              <a:t>'alarm.wav'</a:t>
            </a:r>
            <a:r>
              <a:rPr lang="en-IN" b="0" i="0" dirty="0">
                <a:solidFill>
                  <a:srgbClr val="777777"/>
                </a:solidFill>
                <a:effectLst/>
                <a:latin typeface="Arial" panose="020B0604020202020204" pitchFamily="34" charset="0"/>
                <a:cs typeface="Arial" panose="020B0604020202020204" pitchFamily="34" charset="0"/>
              </a:rPr>
              <a:t>)</a:t>
            </a:r>
            <a:endParaRPr lang="en-IN" b="0" i="0" dirty="0">
              <a:solidFill>
                <a:srgbClr val="787878"/>
              </a:solidFill>
              <a:effectLst/>
              <a:latin typeface="Arial" panose="020B0604020202020204" pitchFamily="34" charset="0"/>
              <a:cs typeface="Arial" panose="020B0604020202020204" pitchFamily="34" charset="0"/>
            </a:endParaRPr>
          </a:p>
          <a:p>
            <a:pPr fontAlgn="base"/>
            <a:r>
              <a:rPr lang="en-IN" b="0" i="0" dirty="0">
                <a:solidFill>
                  <a:srgbClr val="000000"/>
                </a:solidFill>
                <a:effectLst/>
                <a:latin typeface="Arial" panose="020B0604020202020204" pitchFamily="34" charset="0"/>
                <a:cs typeface="Arial" panose="020B0604020202020204" pitchFamily="34" charset="0"/>
              </a:rPr>
              <a:t>face = cv2.CascadeClassifier</a:t>
            </a:r>
            <a:r>
              <a:rPr lang="en-IN" b="0" i="0" dirty="0">
                <a:solidFill>
                  <a:srgbClr val="777777"/>
                </a:solidFill>
                <a:effectLst/>
                <a:latin typeface="Arial" panose="020B0604020202020204" pitchFamily="34" charset="0"/>
                <a:cs typeface="Arial" panose="020B0604020202020204" pitchFamily="34" charset="0"/>
              </a:rPr>
              <a:t>(</a:t>
            </a:r>
            <a:r>
              <a:rPr lang="en-IN" b="0" i="0" dirty="0">
                <a:solidFill>
                  <a:srgbClr val="320FE3"/>
                </a:solidFill>
                <a:effectLst/>
                <a:latin typeface="Arial" panose="020B0604020202020204" pitchFamily="34" charset="0"/>
                <a:cs typeface="Arial" panose="020B0604020202020204" pitchFamily="34" charset="0"/>
              </a:rPr>
              <a:t>'</a:t>
            </a:r>
            <a:r>
              <a:rPr lang="en-IN" b="0" i="0" dirty="0" err="1">
                <a:solidFill>
                  <a:srgbClr val="320FE3"/>
                </a:solidFill>
                <a:effectLst/>
                <a:latin typeface="Arial" panose="020B0604020202020204" pitchFamily="34" charset="0"/>
                <a:cs typeface="Arial" panose="020B0604020202020204" pitchFamily="34" charset="0"/>
              </a:rPr>
              <a:t>haar</a:t>
            </a:r>
            <a:r>
              <a:rPr lang="en-IN" b="0" i="0" dirty="0">
                <a:solidFill>
                  <a:srgbClr val="320FE3"/>
                </a:solidFill>
                <a:effectLst/>
                <a:latin typeface="Arial" panose="020B0604020202020204" pitchFamily="34" charset="0"/>
                <a:cs typeface="Arial" panose="020B0604020202020204" pitchFamily="34" charset="0"/>
              </a:rPr>
              <a:t> cascade files\haarcascade_frontalface_alt.xml'</a:t>
            </a:r>
            <a:r>
              <a:rPr lang="en-IN" b="0" i="0" dirty="0">
                <a:solidFill>
                  <a:srgbClr val="777777"/>
                </a:solidFill>
                <a:effectLst/>
                <a:latin typeface="Arial" panose="020B0604020202020204" pitchFamily="34" charset="0"/>
                <a:cs typeface="Arial" panose="020B0604020202020204" pitchFamily="34" charset="0"/>
              </a:rPr>
              <a:t>)</a:t>
            </a:r>
            <a:endParaRPr lang="en-IN" b="0" i="0" dirty="0">
              <a:solidFill>
                <a:srgbClr val="787878"/>
              </a:solidFill>
              <a:effectLst/>
              <a:latin typeface="Arial" panose="020B0604020202020204" pitchFamily="34" charset="0"/>
              <a:cs typeface="Arial" panose="020B0604020202020204" pitchFamily="34" charset="0"/>
            </a:endParaRPr>
          </a:p>
          <a:p>
            <a:pPr fontAlgn="base"/>
            <a:r>
              <a:rPr lang="en-IN" b="0" i="0" dirty="0" err="1">
                <a:solidFill>
                  <a:srgbClr val="000000"/>
                </a:solidFill>
                <a:effectLst/>
                <a:latin typeface="Arial" panose="020B0604020202020204" pitchFamily="34" charset="0"/>
                <a:cs typeface="Arial" panose="020B0604020202020204" pitchFamily="34" charset="0"/>
              </a:rPr>
              <a:t>leye</a:t>
            </a:r>
            <a:r>
              <a:rPr lang="en-IN" b="0" i="0" dirty="0">
                <a:solidFill>
                  <a:srgbClr val="000000"/>
                </a:solidFill>
                <a:effectLst/>
                <a:latin typeface="Arial" panose="020B0604020202020204" pitchFamily="34" charset="0"/>
                <a:cs typeface="Arial" panose="020B0604020202020204" pitchFamily="34" charset="0"/>
              </a:rPr>
              <a:t> = cv2.CascadeClassifier</a:t>
            </a:r>
            <a:r>
              <a:rPr lang="en-IN" b="0" i="0" dirty="0">
                <a:solidFill>
                  <a:srgbClr val="777777"/>
                </a:solidFill>
                <a:effectLst/>
                <a:latin typeface="Arial" panose="020B0604020202020204" pitchFamily="34" charset="0"/>
                <a:cs typeface="Arial" panose="020B0604020202020204" pitchFamily="34" charset="0"/>
              </a:rPr>
              <a:t>(</a:t>
            </a:r>
            <a:r>
              <a:rPr lang="en-IN" b="0" i="0" dirty="0">
                <a:solidFill>
                  <a:srgbClr val="320FE3"/>
                </a:solidFill>
                <a:effectLst/>
                <a:latin typeface="Arial" panose="020B0604020202020204" pitchFamily="34" charset="0"/>
                <a:cs typeface="Arial" panose="020B0604020202020204" pitchFamily="34" charset="0"/>
              </a:rPr>
              <a:t>'</a:t>
            </a:r>
            <a:r>
              <a:rPr lang="en-IN" b="0" i="0" dirty="0" err="1">
                <a:solidFill>
                  <a:srgbClr val="320FE3"/>
                </a:solidFill>
                <a:effectLst/>
                <a:latin typeface="Arial" panose="020B0604020202020204" pitchFamily="34" charset="0"/>
                <a:cs typeface="Arial" panose="020B0604020202020204" pitchFamily="34" charset="0"/>
              </a:rPr>
              <a:t>haar</a:t>
            </a:r>
            <a:r>
              <a:rPr lang="en-IN" b="0" i="0" dirty="0">
                <a:solidFill>
                  <a:srgbClr val="320FE3"/>
                </a:solidFill>
                <a:effectLst/>
                <a:latin typeface="Arial" panose="020B0604020202020204" pitchFamily="34" charset="0"/>
                <a:cs typeface="Arial" panose="020B0604020202020204" pitchFamily="34" charset="0"/>
              </a:rPr>
              <a:t> cascade files\haarcascade_lefteye_2splits.xml'</a:t>
            </a:r>
            <a:r>
              <a:rPr lang="en-IN" b="0" i="0" dirty="0">
                <a:solidFill>
                  <a:srgbClr val="777777"/>
                </a:solidFill>
                <a:effectLst/>
                <a:latin typeface="Arial" panose="020B0604020202020204" pitchFamily="34" charset="0"/>
                <a:cs typeface="Arial" panose="020B0604020202020204" pitchFamily="34" charset="0"/>
              </a:rPr>
              <a:t>)</a:t>
            </a:r>
            <a:endParaRPr lang="en-IN" b="0" i="0" dirty="0">
              <a:solidFill>
                <a:srgbClr val="787878"/>
              </a:solidFill>
              <a:effectLst/>
              <a:latin typeface="Arial" panose="020B0604020202020204" pitchFamily="34" charset="0"/>
              <a:cs typeface="Arial" panose="020B0604020202020204" pitchFamily="34" charset="0"/>
            </a:endParaRPr>
          </a:p>
          <a:p>
            <a:pPr fontAlgn="base"/>
            <a:r>
              <a:rPr lang="en-IN" b="0" i="0" dirty="0" err="1">
                <a:solidFill>
                  <a:srgbClr val="000000"/>
                </a:solidFill>
                <a:effectLst/>
                <a:latin typeface="Arial" panose="020B0604020202020204" pitchFamily="34" charset="0"/>
                <a:cs typeface="Arial" panose="020B0604020202020204" pitchFamily="34" charset="0"/>
              </a:rPr>
              <a:t>reye</a:t>
            </a:r>
            <a:r>
              <a:rPr lang="en-IN" b="0" i="0" dirty="0">
                <a:solidFill>
                  <a:srgbClr val="000000"/>
                </a:solidFill>
                <a:effectLst/>
                <a:latin typeface="Arial" panose="020B0604020202020204" pitchFamily="34" charset="0"/>
                <a:cs typeface="Arial" panose="020B0604020202020204" pitchFamily="34" charset="0"/>
              </a:rPr>
              <a:t> = cv2.CascadeClassifier</a:t>
            </a:r>
            <a:r>
              <a:rPr lang="en-IN" b="0" i="0" dirty="0">
                <a:solidFill>
                  <a:srgbClr val="777777"/>
                </a:solidFill>
                <a:effectLst/>
                <a:latin typeface="Arial" panose="020B0604020202020204" pitchFamily="34" charset="0"/>
                <a:cs typeface="Arial" panose="020B0604020202020204" pitchFamily="34" charset="0"/>
              </a:rPr>
              <a:t>(</a:t>
            </a:r>
            <a:r>
              <a:rPr lang="en-IN" b="0" i="0" dirty="0">
                <a:solidFill>
                  <a:srgbClr val="320FE3"/>
                </a:solidFill>
                <a:effectLst/>
                <a:latin typeface="Arial" panose="020B0604020202020204" pitchFamily="34" charset="0"/>
                <a:cs typeface="Arial" panose="020B0604020202020204" pitchFamily="34" charset="0"/>
              </a:rPr>
              <a:t>'</a:t>
            </a:r>
            <a:r>
              <a:rPr lang="en-IN" b="0" i="0" dirty="0" err="1">
                <a:solidFill>
                  <a:srgbClr val="320FE3"/>
                </a:solidFill>
                <a:effectLst/>
                <a:latin typeface="Arial" panose="020B0604020202020204" pitchFamily="34" charset="0"/>
                <a:cs typeface="Arial" panose="020B0604020202020204" pitchFamily="34" charset="0"/>
              </a:rPr>
              <a:t>haar</a:t>
            </a:r>
            <a:r>
              <a:rPr lang="en-IN" b="0" i="0" dirty="0">
                <a:solidFill>
                  <a:srgbClr val="320FE3"/>
                </a:solidFill>
                <a:effectLst/>
                <a:latin typeface="Arial" panose="020B0604020202020204" pitchFamily="34" charset="0"/>
                <a:cs typeface="Arial" panose="020B0604020202020204" pitchFamily="34" charset="0"/>
              </a:rPr>
              <a:t> cascade files\haarcascade_righteye_2splits.xml'</a:t>
            </a:r>
            <a:r>
              <a:rPr lang="en-IN" b="0" i="0" dirty="0">
                <a:solidFill>
                  <a:srgbClr val="777777"/>
                </a:solidFill>
                <a:effectLst/>
                <a:latin typeface="Arial" panose="020B0604020202020204" pitchFamily="34" charset="0"/>
                <a:cs typeface="Arial" panose="020B0604020202020204" pitchFamily="34" charset="0"/>
              </a:rPr>
              <a:t>)</a:t>
            </a:r>
            <a:endParaRPr lang="en-IN" b="0" i="0" dirty="0">
              <a:solidFill>
                <a:srgbClr val="787878"/>
              </a:solidFill>
              <a:effectLst/>
              <a:latin typeface="Arial" panose="020B0604020202020204" pitchFamily="34" charset="0"/>
              <a:cs typeface="Arial" panose="020B0604020202020204" pitchFamily="34" charset="0"/>
            </a:endParaRPr>
          </a:p>
          <a:p>
            <a:pPr fontAlgn="base"/>
            <a:r>
              <a:rPr lang="en-IN" b="0" i="0" dirty="0" err="1">
                <a:solidFill>
                  <a:srgbClr val="000000"/>
                </a:solidFill>
                <a:effectLst/>
                <a:latin typeface="Arial" panose="020B0604020202020204" pitchFamily="34" charset="0"/>
                <a:cs typeface="Arial" panose="020B0604020202020204" pitchFamily="34" charset="0"/>
              </a:rPr>
              <a:t>lbl</a:t>
            </a:r>
            <a:r>
              <a:rPr lang="en-IN" b="0" i="0" dirty="0">
                <a:solidFill>
                  <a:srgbClr val="000000"/>
                </a:solidFill>
                <a:effectLst/>
                <a:latin typeface="Arial" panose="020B0604020202020204" pitchFamily="34" charset="0"/>
                <a:cs typeface="Arial" panose="020B0604020202020204" pitchFamily="34" charset="0"/>
              </a:rPr>
              <a:t>=</a:t>
            </a:r>
            <a:r>
              <a:rPr lang="en-IN" b="0" i="0" dirty="0">
                <a:solidFill>
                  <a:srgbClr val="777777"/>
                </a:solidFill>
                <a:effectLst/>
                <a:latin typeface="Arial" panose="020B0604020202020204" pitchFamily="34" charset="0"/>
                <a:cs typeface="Arial" panose="020B0604020202020204" pitchFamily="34" charset="0"/>
              </a:rPr>
              <a:t>[</a:t>
            </a:r>
            <a:r>
              <a:rPr lang="en-IN" b="0" i="0" dirty="0">
                <a:solidFill>
                  <a:srgbClr val="320FE3"/>
                </a:solidFill>
                <a:effectLst/>
                <a:latin typeface="Arial" panose="020B0604020202020204" pitchFamily="34" charset="0"/>
                <a:cs typeface="Arial" panose="020B0604020202020204" pitchFamily="34" charset="0"/>
              </a:rPr>
              <a:t>'</a:t>
            </a:r>
            <a:r>
              <a:rPr lang="en-IN" b="0" i="0" dirty="0" err="1">
                <a:solidFill>
                  <a:srgbClr val="320FE3"/>
                </a:solidFill>
                <a:effectLst/>
                <a:latin typeface="Arial" panose="020B0604020202020204" pitchFamily="34" charset="0"/>
                <a:cs typeface="Arial" panose="020B0604020202020204" pitchFamily="34" charset="0"/>
              </a:rPr>
              <a:t>Close'</a:t>
            </a:r>
            <a:r>
              <a:rPr lang="en-IN" b="0" i="0" dirty="0" err="1">
                <a:solidFill>
                  <a:srgbClr val="000000"/>
                </a:solidFill>
                <a:effectLst/>
                <a:latin typeface="Arial" panose="020B0604020202020204" pitchFamily="34" charset="0"/>
                <a:cs typeface="Arial" panose="020B0604020202020204" pitchFamily="34" charset="0"/>
              </a:rPr>
              <a:t>,</a:t>
            </a:r>
            <a:r>
              <a:rPr lang="en-IN" b="0" i="0" dirty="0" err="1">
                <a:solidFill>
                  <a:srgbClr val="320FE3"/>
                </a:solidFill>
                <a:effectLst/>
                <a:latin typeface="Arial" panose="020B0604020202020204" pitchFamily="34" charset="0"/>
                <a:cs typeface="Arial" panose="020B0604020202020204" pitchFamily="34" charset="0"/>
              </a:rPr>
              <a:t>'Open</a:t>
            </a:r>
            <a:r>
              <a:rPr lang="en-IN" b="0" i="0" dirty="0">
                <a:solidFill>
                  <a:srgbClr val="320FE3"/>
                </a:solidFill>
                <a:effectLst/>
                <a:latin typeface="Arial" panose="020B0604020202020204" pitchFamily="34" charset="0"/>
                <a:cs typeface="Arial" panose="020B0604020202020204" pitchFamily="34" charset="0"/>
              </a:rPr>
              <a:t>'</a:t>
            </a:r>
            <a:r>
              <a:rPr lang="en-IN" b="0" i="0" dirty="0">
                <a:solidFill>
                  <a:srgbClr val="777777"/>
                </a:solidFill>
                <a:effectLst/>
                <a:latin typeface="Arial" panose="020B0604020202020204" pitchFamily="34" charset="0"/>
                <a:cs typeface="Arial" panose="020B0604020202020204" pitchFamily="34" charset="0"/>
              </a:rPr>
              <a:t>]</a:t>
            </a:r>
            <a:endParaRPr lang="en-IN" b="0" i="0" dirty="0">
              <a:solidFill>
                <a:srgbClr val="787878"/>
              </a:solidFill>
              <a:effectLst/>
              <a:latin typeface="Arial" panose="020B0604020202020204" pitchFamily="34" charset="0"/>
              <a:cs typeface="Arial" panose="020B0604020202020204" pitchFamily="34" charset="0"/>
            </a:endParaRPr>
          </a:p>
          <a:p>
            <a:pPr fontAlgn="base"/>
            <a:r>
              <a:rPr lang="en-IN" b="0" i="0" dirty="0">
                <a:solidFill>
                  <a:srgbClr val="000000"/>
                </a:solidFill>
                <a:effectLst/>
                <a:latin typeface="Arial" panose="020B0604020202020204" pitchFamily="34" charset="0"/>
                <a:cs typeface="Arial" panose="020B0604020202020204" pitchFamily="34" charset="0"/>
              </a:rPr>
              <a:t>model = </a:t>
            </a:r>
            <a:r>
              <a:rPr lang="en-IN" b="0" i="0" dirty="0" err="1">
                <a:solidFill>
                  <a:srgbClr val="000000"/>
                </a:solidFill>
                <a:effectLst/>
                <a:latin typeface="Arial" panose="020B0604020202020204" pitchFamily="34" charset="0"/>
                <a:cs typeface="Arial" panose="020B0604020202020204" pitchFamily="34" charset="0"/>
              </a:rPr>
              <a:t>load_model</a:t>
            </a:r>
            <a:r>
              <a:rPr lang="en-IN" b="0" i="0" dirty="0">
                <a:solidFill>
                  <a:srgbClr val="777777"/>
                </a:solidFill>
                <a:effectLst/>
                <a:latin typeface="Arial" panose="020B0604020202020204" pitchFamily="34" charset="0"/>
                <a:cs typeface="Arial" panose="020B0604020202020204" pitchFamily="34" charset="0"/>
              </a:rPr>
              <a:t>(</a:t>
            </a:r>
            <a:r>
              <a:rPr lang="en-IN" b="0" i="0" dirty="0">
                <a:solidFill>
                  <a:srgbClr val="320FE3"/>
                </a:solidFill>
                <a:effectLst/>
                <a:latin typeface="Arial" panose="020B0604020202020204" pitchFamily="34" charset="0"/>
                <a:cs typeface="Arial" panose="020B0604020202020204" pitchFamily="34" charset="0"/>
              </a:rPr>
              <a:t>'models/cnncat2.h5’</a:t>
            </a:r>
            <a:r>
              <a:rPr lang="en-IN" b="0" i="0" dirty="0">
                <a:solidFill>
                  <a:srgbClr val="777777"/>
                </a:solidFill>
                <a:effectLst/>
                <a:latin typeface="Arial" panose="020B0604020202020204" pitchFamily="34" charset="0"/>
                <a:cs typeface="Arial" panose="020B0604020202020204" pitchFamily="34" charset="0"/>
              </a:rPr>
              <a:t>)</a:t>
            </a:r>
            <a:endParaRPr lang="en-IN" b="0" i="0" dirty="0">
              <a:solidFill>
                <a:srgbClr val="787878"/>
              </a:solidFill>
              <a:effectLst/>
              <a:latin typeface="Arial" panose="020B0604020202020204" pitchFamily="34" charset="0"/>
              <a:cs typeface="Arial" panose="020B0604020202020204" pitchFamily="34" charset="0"/>
            </a:endParaRPr>
          </a:p>
          <a:p>
            <a:r>
              <a:rPr lang="en-IN" sz="2800" dirty="0">
                <a:latin typeface="Arial" panose="020B0604020202020204" pitchFamily="34" charset="0"/>
                <a:cs typeface="Arial" panose="020B0604020202020204" pitchFamily="34" charset="0"/>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F9A971E-C5E1-4D60-BE4B-423DDD3E9866}"/>
              </a:ext>
            </a:extLst>
          </p:cNvPr>
          <p:cNvSpPr/>
          <p:nvPr/>
        </p:nvSpPr>
        <p:spPr>
          <a:xfrm>
            <a:off x="275303" y="260648"/>
            <a:ext cx="11474245" cy="1008112"/>
          </a:xfrm>
          <a:prstGeom prst="roundRect">
            <a:avLst>
              <a:gd name="adj" fmla="val 5000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350000"/>
              </a:lnSpc>
              <a:spcAft>
                <a:spcPts val="1200"/>
              </a:spcAft>
            </a:pPr>
            <a:r>
              <a:rPr lang="en-IN" sz="4400" dirty="0">
                <a:latin typeface="Aquire" pitchFamily="50" charset="0"/>
              </a:rPr>
              <a:t>how it works…</a:t>
            </a:r>
          </a:p>
          <a:p>
            <a:pPr algn="ctr">
              <a:spcAft>
                <a:spcPts val="1200"/>
              </a:spcAft>
            </a:pPr>
            <a:endParaRPr lang="en-IN" sz="4400" dirty="0">
              <a:latin typeface="Aquire" pitchFamily="50" charset="0"/>
            </a:endParaRPr>
          </a:p>
        </p:txBody>
      </p:sp>
      <p:sp>
        <p:nvSpPr>
          <p:cNvPr id="5" name="TextBox 4">
            <a:extLst>
              <a:ext uri="{FF2B5EF4-FFF2-40B4-BE49-F238E27FC236}">
                <a16:creationId xmlns:a16="http://schemas.microsoft.com/office/drawing/2014/main" id="{6752763F-3A2D-49A3-96E1-7B841A1CE719}"/>
              </a:ext>
            </a:extLst>
          </p:cNvPr>
          <p:cNvSpPr txBox="1"/>
          <p:nvPr/>
        </p:nvSpPr>
        <p:spPr>
          <a:xfrm>
            <a:off x="570271" y="1750142"/>
            <a:ext cx="11120284" cy="4524315"/>
          </a:xfrm>
          <a:prstGeom prst="rect">
            <a:avLst/>
          </a:prstGeom>
          <a:noFill/>
        </p:spPr>
        <p:txBody>
          <a:bodyPr wrap="square">
            <a:spAutoFit/>
          </a:bodyPr>
          <a:lstStyle/>
          <a:p>
            <a:pPr algn="l" fontAlgn="base"/>
            <a:r>
              <a:rPr lang="en-US" sz="3200" b="1" i="0" dirty="0">
                <a:solidFill>
                  <a:srgbClr val="444444"/>
                </a:solidFill>
                <a:effectLst/>
                <a:latin typeface="Arial" panose="020B0604020202020204" pitchFamily="34" charset="0"/>
                <a:cs typeface="Arial" panose="020B0604020202020204" pitchFamily="34" charset="0"/>
              </a:rPr>
              <a:t>Step 1 –</a:t>
            </a:r>
            <a:r>
              <a:rPr lang="en-US" sz="3200" b="0" i="0" dirty="0">
                <a:solidFill>
                  <a:srgbClr val="444444"/>
                </a:solidFill>
                <a:effectLst/>
                <a:latin typeface="Arial" panose="020B0604020202020204" pitchFamily="34" charset="0"/>
                <a:cs typeface="Arial" panose="020B0604020202020204" pitchFamily="34" charset="0"/>
              </a:rPr>
              <a:t> Take image as input from a camera.</a:t>
            </a:r>
          </a:p>
          <a:p>
            <a:pPr algn="l" fontAlgn="base"/>
            <a:r>
              <a:rPr lang="en-US" sz="3200" b="1" i="0" dirty="0">
                <a:solidFill>
                  <a:srgbClr val="444444"/>
                </a:solidFill>
                <a:effectLst/>
                <a:latin typeface="Arial" panose="020B0604020202020204" pitchFamily="34" charset="0"/>
                <a:cs typeface="Arial" panose="020B0604020202020204" pitchFamily="34" charset="0"/>
              </a:rPr>
              <a:t>Step 2 –</a:t>
            </a:r>
            <a:r>
              <a:rPr lang="en-US" sz="3200" b="0" i="0" dirty="0">
                <a:solidFill>
                  <a:srgbClr val="444444"/>
                </a:solidFill>
                <a:effectLst/>
                <a:latin typeface="Arial" panose="020B0604020202020204" pitchFamily="34" charset="0"/>
                <a:cs typeface="Arial" panose="020B0604020202020204" pitchFamily="34" charset="0"/>
              </a:rPr>
              <a:t> Detect the face in the image and create a </a:t>
            </a:r>
            <a:r>
              <a:rPr lang="en-US" sz="3200" dirty="0">
                <a:solidFill>
                  <a:srgbClr val="444444"/>
                </a:solidFill>
                <a:latin typeface="Arial" panose="020B0604020202020204" pitchFamily="34" charset="0"/>
                <a:cs typeface="Arial" panose="020B0604020202020204" pitchFamily="34" charset="0"/>
              </a:rPr>
              <a:t>	       	       </a:t>
            </a:r>
            <a:r>
              <a:rPr lang="en-US" sz="3200" b="0" i="0" dirty="0">
                <a:solidFill>
                  <a:srgbClr val="444444"/>
                </a:solidFill>
                <a:effectLst/>
                <a:latin typeface="Arial" panose="020B0604020202020204" pitchFamily="34" charset="0"/>
                <a:cs typeface="Arial" panose="020B0604020202020204" pitchFamily="34" charset="0"/>
              </a:rPr>
              <a:t>Region of Interest (ROI).</a:t>
            </a:r>
          </a:p>
          <a:p>
            <a:pPr algn="l" fontAlgn="base"/>
            <a:r>
              <a:rPr lang="en-US" sz="3200" b="1" i="0" dirty="0">
                <a:solidFill>
                  <a:srgbClr val="444444"/>
                </a:solidFill>
                <a:effectLst/>
                <a:latin typeface="Arial" panose="020B0604020202020204" pitchFamily="34" charset="0"/>
                <a:cs typeface="Arial" panose="020B0604020202020204" pitchFamily="34" charset="0"/>
              </a:rPr>
              <a:t>Step 3 –</a:t>
            </a:r>
            <a:r>
              <a:rPr lang="en-US" sz="3200" b="0" i="0" dirty="0">
                <a:solidFill>
                  <a:srgbClr val="444444"/>
                </a:solidFill>
                <a:effectLst/>
                <a:latin typeface="Arial" panose="020B0604020202020204" pitchFamily="34" charset="0"/>
                <a:cs typeface="Arial" panose="020B0604020202020204" pitchFamily="34" charset="0"/>
              </a:rPr>
              <a:t> Detect the eyes from ROI and feed it to the                 	       classifier.</a:t>
            </a:r>
          </a:p>
          <a:p>
            <a:pPr algn="l" fontAlgn="base"/>
            <a:r>
              <a:rPr lang="en-US" sz="3200" b="1" i="0" dirty="0">
                <a:solidFill>
                  <a:srgbClr val="444444"/>
                </a:solidFill>
                <a:effectLst/>
                <a:latin typeface="Arial" panose="020B0604020202020204" pitchFamily="34" charset="0"/>
                <a:cs typeface="Arial" panose="020B0604020202020204" pitchFamily="34" charset="0"/>
              </a:rPr>
              <a:t>Step 4 –</a:t>
            </a:r>
            <a:r>
              <a:rPr lang="en-US" sz="3200" b="0" i="0" dirty="0">
                <a:solidFill>
                  <a:srgbClr val="444444"/>
                </a:solidFill>
                <a:effectLst/>
                <a:latin typeface="Arial" panose="020B0604020202020204" pitchFamily="34" charset="0"/>
                <a:cs typeface="Arial" panose="020B0604020202020204" pitchFamily="34" charset="0"/>
              </a:rPr>
              <a:t> Classifier will categorize whether eyes are 		       open or closed.</a:t>
            </a:r>
          </a:p>
          <a:p>
            <a:pPr algn="l" fontAlgn="base"/>
            <a:r>
              <a:rPr lang="en-US" sz="3200" b="1" i="0" dirty="0">
                <a:solidFill>
                  <a:srgbClr val="444444"/>
                </a:solidFill>
                <a:effectLst/>
                <a:latin typeface="Arial" panose="020B0604020202020204" pitchFamily="34" charset="0"/>
                <a:cs typeface="Arial" panose="020B0604020202020204" pitchFamily="34" charset="0"/>
              </a:rPr>
              <a:t>Step 5 –</a:t>
            </a:r>
            <a:r>
              <a:rPr lang="en-US" sz="3200" b="0" i="0" dirty="0">
                <a:solidFill>
                  <a:srgbClr val="444444"/>
                </a:solidFill>
                <a:effectLst/>
                <a:latin typeface="Arial" panose="020B0604020202020204" pitchFamily="34" charset="0"/>
                <a:cs typeface="Arial" panose="020B0604020202020204" pitchFamily="34" charset="0"/>
              </a:rPr>
              <a:t> Calculate score to check whether the 	   		       person is drowsy.</a:t>
            </a:r>
          </a:p>
        </p:txBody>
      </p:sp>
    </p:spTree>
    <p:extLst>
      <p:ext uri="{BB962C8B-B14F-4D97-AF65-F5344CB8AC3E}">
        <p14:creationId xmlns:p14="http://schemas.microsoft.com/office/powerpoint/2010/main" val="1756553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375500038.jpg"/>
          <p:cNvPicPr>
            <a:picLocks noGrp="1" noChangeAspect="1"/>
          </p:cNvPicPr>
          <p:nvPr>
            <p:ph idx="1"/>
          </p:nvPr>
        </p:nvPicPr>
        <p:blipFill>
          <a:blip r:embed="rId2" cstate="print"/>
          <a:stretch>
            <a:fillRect/>
          </a:stretch>
        </p:blipFill>
        <p:spPr>
          <a:xfrm>
            <a:off x="1631504" y="2708920"/>
            <a:ext cx="4248472" cy="3413760"/>
          </a:xfrm>
        </p:spPr>
      </p:pic>
      <p:sp>
        <p:nvSpPr>
          <p:cNvPr id="5" name="TextBox 4"/>
          <p:cNvSpPr txBox="1"/>
          <p:nvPr/>
        </p:nvSpPr>
        <p:spPr>
          <a:xfrm>
            <a:off x="1775520" y="548680"/>
            <a:ext cx="8770542"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en-US" sz="2800" dirty="0"/>
              <a:t>TIME FOR WAKING UP THE DRIVER TO AVOID ACCIDENTS :-</a:t>
            </a:r>
          </a:p>
        </p:txBody>
      </p:sp>
      <p:pic>
        <p:nvPicPr>
          <p:cNvPr id="6" name="Picture 5" descr="maxresdefault(10).jpg"/>
          <p:cNvPicPr>
            <a:picLocks noChangeAspect="1"/>
          </p:cNvPicPr>
          <p:nvPr/>
        </p:nvPicPr>
        <p:blipFill>
          <a:blip r:embed="rId3" cstate="print"/>
          <a:stretch>
            <a:fillRect/>
          </a:stretch>
        </p:blipFill>
        <p:spPr>
          <a:xfrm>
            <a:off x="5951984" y="2708920"/>
            <a:ext cx="4573016" cy="3384376"/>
          </a:xfrm>
          <a:prstGeom prst="rect">
            <a:avLst/>
          </a:prstGeom>
        </p:spPr>
      </p:pic>
      <p:cxnSp>
        <p:nvCxnSpPr>
          <p:cNvPr id="8" name="Straight Arrow Connector 7"/>
          <p:cNvCxnSpPr/>
          <p:nvPr/>
        </p:nvCxnSpPr>
        <p:spPr>
          <a:xfrm flipH="1">
            <a:off x="4007768" y="1196752"/>
            <a:ext cx="1512168" cy="230425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0" name="Straight Arrow Connector 9"/>
          <p:cNvCxnSpPr/>
          <p:nvPr/>
        </p:nvCxnSpPr>
        <p:spPr>
          <a:xfrm>
            <a:off x="5519936" y="1196752"/>
            <a:ext cx="3600400" cy="223224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4" name="TextBox 13"/>
          <p:cNvSpPr txBox="1"/>
          <p:nvPr/>
        </p:nvSpPr>
        <p:spPr>
          <a:xfrm>
            <a:off x="4943872" y="6237312"/>
            <a:ext cx="2016224"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dirty="0"/>
              <a:t>CARELESS DRIVERS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5E1D1C-03A4-4FDA-B028-409CB6B6FDE5}"/>
              </a:ext>
            </a:extLst>
          </p:cNvPr>
          <p:cNvPicPr>
            <a:picLocks noChangeAspect="1"/>
          </p:cNvPicPr>
          <p:nvPr/>
        </p:nvPicPr>
        <p:blipFill>
          <a:blip r:embed="rId2"/>
          <a:stretch>
            <a:fillRect/>
          </a:stretch>
        </p:blipFill>
        <p:spPr>
          <a:xfrm>
            <a:off x="2979173" y="1602658"/>
            <a:ext cx="6233653" cy="4913489"/>
          </a:xfrm>
          <a:prstGeom prst="rect">
            <a:avLst/>
          </a:prstGeom>
        </p:spPr>
      </p:pic>
      <p:sp>
        <p:nvSpPr>
          <p:cNvPr id="4" name="TextBox 3">
            <a:extLst>
              <a:ext uri="{FF2B5EF4-FFF2-40B4-BE49-F238E27FC236}">
                <a16:creationId xmlns:a16="http://schemas.microsoft.com/office/drawing/2014/main" id="{1E612A60-1DF5-4A12-B0B5-1EB4AF2E2DAF}"/>
              </a:ext>
            </a:extLst>
          </p:cNvPr>
          <p:cNvSpPr txBox="1"/>
          <p:nvPr/>
        </p:nvSpPr>
        <p:spPr>
          <a:xfrm>
            <a:off x="1401096" y="648929"/>
            <a:ext cx="9389807" cy="707886"/>
          </a:xfrm>
          <a:prstGeom prst="rect">
            <a:avLst/>
          </a:prstGeom>
          <a:noFill/>
        </p:spPr>
        <p:txBody>
          <a:bodyPr wrap="square" rtlCol="0">
            <a:spAutoFit/>
          </a:bodyPr>
          <a:lstStyle/>
          <a:p>
            <a:pPr algn="ctr"/>
            <a:r>
              <a:rPr lang="en-IN" sz="4000" dirty="0">
                <a:solidFill>
                  <a:srgbClr val="FF0000"/>
                </a:solidFill>
                <a:latin typeface="Aquire" pitchFamily="50" charset="0"/>
              </a:rPr>
              <a:t>Alarming Sound</a:t>
            </a:r>
          </a:p>
        </p:txBody>
      </p:sp>
    </p:spTree>
    <p:extLst>
      <p:ext uri="{BB962C8B-B14F-4D97-AF65-F5344CB8AC3E}">
        <p14:creationId xmlns:p14="http://schemas.microsoft.com/office/powerpoint/2010/main" val="2018843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1AF8F6-1AB7-4779-A713-23BD89490650}"/>
              </a:ext>
            </a:extLst>
          </p:cNvPr>
          <p:cNvSpPr txBox="1">
            <a:spLocks/>
          </p:cNvSpPr>
          <p:nvPr/>
        </p:nvSpPr>
        <p:spPr>
          <a:xfrm>
            <a:off x="403123" y="274638"/>
            <a:ext cx="11297263" cy="1143000"/>
          </a:xfrm>
          <a:prstGeom prst="roundRect">
            <a:avLst>
              <a:gd name="adj" fmla="val 5000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IN" dirty="0">
                <a:latin typeface="Aquire" pitchFamily="50" charset="0"/>
              </a:rPr>
              <a:t>PRE-REQUISITE</a:t>
            </a:r>
            <a:r>
              <a:rPr lang="en-IN" dirty="0"/>
              <a:t>  </a:t>
            </a:r>
          </a:p>
        </p:txBody>
      </p:sp>
      <p:sp>
        <p:nvSpPr>
          <p:cNvPr id="4" name="TextBox 3">
            <a:extLst>
              <a:ext uri="{FF2B5EF4-FFF2-40B4-BE49-F238E27FC236}">
                <a16:creationId xmlns:a16="http://schemas.microsoft.com/office/drawing/2014/main" id="{45F29259-2A0D-4D30-ACE0-69BB94164AD8}"/>
              </a:ext>
            </a:extLst>
          </p:cNvPr>
          <p:cNvSpPr txBox="1"/>
          <p:nvPr/>
        </p:nvSpPr>
        <p:spPr>
          <a:xfrm>
            <a:off x="452284" y="2251586"/>
            <a:ext cx="5574890" cy="4524315"/>
          </a:xfrm>
          <a:prstGeom prst="rect">
            <a:avLst/>
          </a:prstGeom>
          <a:noFill/>
        </p:spPr>
        <p:txBody>
          <a:bodyPr wrap="square" rtlCol="0">
            <a:spAutoFit/>
          </a:bodyPr>
          <a:lstStyle/>
          <a:p>
            <a:pPr marL="285750" indent="-285750">
              <a:buFont typeface="Wingdings" panose="05000000000000000000" pitchFamily="2" charset="2"/>
              <a:buChar char="Ø"/>
            </a:pPr>
            <a:r>
              <a:rPr lang="en-IN" sz="2400" dirty="0"/>
              <a:t>Use of Python</a:t>
            </a:r>
          </a:p>
          <a:p>
            <a:pPr marL="285750" indent="-285750">
              <a:buFont typeface="Wingdings" panose="05000000000000000000" pitchFamily="2" charset="2"/>
              <a:buChar char="Ø"/>
            </a:pPr>
            <a:endParaRPr lang="en-IN" sz="2400" dirty="0"/>
          </a:p>
          <a:p>
            <a:pPr marL="285750" indent="-285750">
              <a:buFont typeface="Wingdings" panose="05000000000000000000" pitchFamily="2" charset="2"/>
              <a:buChar char="Ø"/>
            </a:pPr>
            <a:r>
              <a:rPr lang="en-IN" sz="2400" dirty="0"/>
              <a:t>Machine Learning</a:t>
            </a:r>
          </a:p>
          <a:p>
            <a:pPr marL="285750" indent="-285750">
              <a:buFont typeface="Wingdings" panose="05000000000000000000" pitchFamily="2" charset="2"/>
              <a:buChar char="Ø"/>
            </a:pPr>
            <a:endParaRPr lang="en-IN" sz="2400" dirty="0"/>
          </a:p>
          <a:p>
            <a:pPr marL="285750" indent="-285750">
              <a:buFont typeface="Wingdings" panose="05000000000000000000" pitchFamily="2" charset="2"/>
              <a:buChar char="Ø"/>
            </a:pPr>
            <a:r>
              <a:rPr lang="en-IN" sz="2400" dirty="0"/>
              <a:t> Deep Learning Models</a:t>
            </a:r>
          </a:p>
          <a:p>
            <a:pPr marL="285750" indent="-285750">
              <a:buFont typeface="Wingdings" panose="05000000000000000000" pitchFamily="2" charset="2"/>
              <a:buChar char="Ø"/>
            </a:pPr>
            <a:endParaRPr lang="en-IN" sz="2400" dirty="0"/>
          </a:p>
          <a:p>
            <a:pPr marL="285750" indent="-285750">
              <a:buFont typeface="Wingdings" panose="05000000000000000000" pitchFamily="2" charset="2"/>
              <a:buChar char="Ø"/>
            </a:pPr>
            <a:r>
              <a:rPr lang="en-IN" sz="2400" dirty="0"/>
              <a:t> Neural Network </a:t>
            </a:r>
          </a:p>
          <a:p>
            <a:r>
              <a:rPr lang="en-IN" sz="2400" dirty="0"/>
              <a:t>          ( specifically Convolutional Neural Network {CNN} )</a:t>
            </a:r>
          </a:p>
          <a:p>
            <a:endParaRPr lang="en-IN" sz="2400" dirty="0"/>
          </a:p>
          <a:p>
            <a:pPr marL="342900" indent="-342900">
              <a:buFont typeface="Wingdings" panose="05000000000000000000" pitchFamily="2" charset="2"/>
              <a:buChar char="Ø"/>
            </a:pPr>
            <a:r>
              <a:rPr lang="en-IN" sz="2400" dirty="0"/>
              <a:t>Dataset from Kaggle</a:t>
            </a:r>
          </a:p>
          <a:p>
            <a:endParaRPr lang="en-IN" sz="2400" dirty="0"/>
          </a:p>
        </p:txBody>
      </p:sp>
      <p:pic>
        <p:nvPicPr>
          <p:cNvPr id="5" name="Picture 4">
            <a:extLst>
              <a:ext uri="{FF2B5EF4-FFF2-40B4-BE49-F238E27FC236}">
                <a16:creationId xmlns:a16="http://schemas.microsoft.com/office/drawing/2014/main" id="{CDF0AE38-9D9E-452D-B0CD-CF5F6639B29C}"/>
              </a:ext>
            </a:extLst>
          </p:cNvPr>
          <p:cNvPicPr>
            <a:picLocks noChangeAspect="1"/>
          </p:cNvPicPr>
          <p:nvPr/>
        </p:nvPicPr>
        <p:blipFill>
          <a:blip r:embed="rId2"/>
          <a:stretch>
            <a:fillRect/>
          </a:stretch>
        </p:blipFill>
        <p:spPr>
          <a:xfrm>
            <a:off x="5981779" y="1956618"/>
            <a:ext cx="5501069" cy="3908323"/>
          </a:xfrm>
          <a:prstGeom prst="rect">
            <a:avLst/>
          </a:prstGeom>
        </p:spPr>
      </p:pic>
    </p:spTree>
    <p:extLst>
      <p:ext uri="{BB962C8B-B14F-4D97-AF65-F5344CB8AC3E}">
        <p14:creationId xmlns:p14="http://schemas.microsoft.com/office/powerpoint/2010/main" val="260878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C4CE0557-5844-4D1A-AB84-F58B3F061ECE}"/>
              </a:ext>
            </a:extLst>
          </p:cNvPr>
          <p:cNvSpPr>
            <a:spLocks noGrp="1"/>
          </p:cNvSpPr>
          <p:nvPr>
            <p:ph type="title"/>
          </p:nvPr>
        </p:nvSpPr>
        <p:spPr>
          <a:xfrm>
            <a:off x="403123" y="274638"/>
            <a:ext cx="11297263" cy="1143000"/>
          </a:xfrm>
          <a:prstGeom prst="roundRect">
            <a:avLst>
              <a:gd name="adj" fmla="val 5000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latin typeface="Aquire" pitchFamily="50" charset="0"/>
              </a:rPr>
              <a:t>Technologies</a:t>
            </a:r>
            <a:r>
              <a:rPr lang="en-IN" dirty="0"/>
              <a:t>  </a:t>
            </a:r>
          </a:p>
        </p:txBody>
      </p:sp>
      <p:sp>
        <p:nvSpPr>
          <p:cNvPr id="5" name="TextBox 4">
            <a:extLst>
              <a:ext uri="{FF2B5EF4-FFF2-40B4-BE49-F238E27FC236}">
                <a16:creationId xmlns:a16="http://schemas.microsoft.com/office/drawing/2014/main" id="{E79A6728-0F2D-4491-BA04-C26A72AF4A86}"/>
              </a:ext>
            </a:extLst>
          </p:cNvPr>
          <p:cNvSpPr txBox="1"/>
          <p:nvPr/>
        </p:nvSpPr>
        <p:spPr>
          <a:xfrm>
            <a:off x="334295" y="1671117"/>
            <a:ext cx="5614221" cy="5355312"/>
          </a:xfrm>
          <a:prstGeom prst="rect">
            <a:avLst/>
          </a:prstGeom>
          <a:noFill/>
        </p:spPr>
        <p:txBody>
          <a:bodyPr wrap="square" rtlCol="0">
            <a:spAutoFit/>
          </a:bodyPr>
          <a:lstStyle/>
          <a:p>
            <a:pPr marL="342900" indent="-342900" algn="l" fontAlgn="base">
              <a:buFont typeface="Wingdings" panose="05000000000000000000" pitchFamily="2" charset="2"/>
              <a:buChar char="Ø"/>
            </a:pPr>
            <a:r>
              <a:rPr lang="en-US" dirty="0">
                <a:solidFill>
                  <a:srgbClr val="444444"/>
                </a:solidFill>
                <a:latin typeface="Georgia" panose="02040502050405020303" pitchFamily="18" charset="0"/>
              </a:rPr>
              <a:t>The necessary Python Libraries which will be required are : -</a:t>
            </a:r>
          </a:p>
          <a:p>
            <a:pPr marL="342900" indent="-342900" algn="l" fontAlgn="base">
              <a:buFont typeface="Wingdings" panose="05000000000000000000" pitchFamily="2" charset="2"/>
              <a:buChar char="Ø"/>
            </a:pPr>
            <a:endParaRPr lang="en-US" b="0" i="0" dirty="0">
              <a:solidFill>
                <a:srgbClr val="444444"/>
              </a:solidFill>
              <a:effectLst/>
              <a:latin typeface="Georgia" panose="02040502050405020303" pitchFamily="18" charset="0"/>
            </a:endParaRPr>
          </a:p>
          <a:p>
            <a:pPr lvl="1" fontAlgn="base">
              <a:buFont typeface="+mj-lt"/>
              <a:buAutoNum type="arabicPeriod"/>
            </a:pPr>
            <a:r>
              <a:rPr lang="en-US" b="1" i="0" dirty="0">
                <a:solidFill>
                  <a:srgbClr val="444444"/>
                </a:solidFill>
                <a:effectLst/>
                <a:latin typeface="inherit"/>
              </a:rPr>
              <a:t> OpenCV –</a:t>
            </a:r>
            <a:r>
              <a:rPr lang="en-US" b="0" i="0" dirty="0">
                <a:solidFill>
                  <a:srgbClr val="444444"/>
                </a:solidFill>
                <a:effectLst/>
                <a:latin typeface="Georgia" panose="02040502050405020303" pitchFamily="18" charset="0"/>
              </a:rPr>
              <a:t> face and eye detection</a:t>
            </a:r>
          </a:p>
          <a:p>
            <a:pPr lvl="1" fontAlgn="base">
              <a:buFont typeface="+mj-lt"/>
              <a:buAutoNum type="arabicPeriod"/>
            </a:pPr>
            <a:endParaRPr lang="en-US" b="0" i="0" dirty="0">
              <a:solidFill>
                <a:srgbClr val="444444"/>
              </a:solidFill>
              <a:effectLst/>
              <a:latin typeface="Georgia" panose="02040502050405020303" pitchFamily="18" charset="0"/>
            </a:endParaRPr>
          </a:p>
          <a:p>
            <a:pPr lvl="1" fontAlgn="base">
              <a:buFont typeface="+mj-lt"/>
              <a:buAutoNum type="arabicPeriod"/>
            </a:pPr>
            <a:r>
              <a:rPr lang="en-US" b="1" i="0" dirty="0">
                <a:solidFill>
                  <a:srgbClr val="444444"/>
                </a:solidFill>
                <a:effectLst/>
                <a:latin typeface="inherit"/>
              </a:rPr>
              <a:t> TensorFlow – </a:t>
            </a:r>
            <a:r>
              <a:rPr lang="en-US" b="0" i="0" dirty="0" err="1">
                <a:solidFill>
                  <a:srgbClr val="444444"/>
                </a:solidFill>
                <a:effectLst/>
                <a:latin typeface="Georgia" panose="02040502050405020303" pitchFamily="18" charset="0"/>
              </a:rPr>
              <a:t>keras</a:t>
            </a:r>
            <a:r>
              <a:rPr lang="en-US" b="0" i="0" dirty="0">
                <a:solidFill>
                  <a:srgbClr val="444444"/>
                </a:solidFill>
                <a:effectLst/>
                <a:latin typeface="Georgia" panose="02040502050405020303" pitchFamily="18" charset="0"/>
              </a:rPr>
              <a:t> uses TensorFlow as backend</a:t>
            </a:r>
          </a:p>
          <a:p>
            <a:pPr lvl="1" fontAlgn="base">
              <a:buFont typeface="+mj-lt"/>
              <a:buAutoNum type="arabicPeriod"/>
            </a:pPr>
            <a:endParaRPr lang="en-US" b="0" i="0" dirty="0">
              <a:solidFill>
                <a:srgbClr val="444444"/>
              </a:solidFill>
              <a:effectLst/>
              <a:latin typeface="Georgia" panose="02040502050405020303" pitchFamily="18" charset="0"/>
            </a:endParaRPr>
          </a:p>
          <a:p>
            <a:pPr lvl="1" fontAlgn="base">
              <a:buFont typeface="+mj-lt"/>
              <a:buAutoNum type="arabicPeriod"/>
            </a:pPr>
            <a:r>
              <a:rPr lang="en-US" b="1" i="0" dirty="0">
                <a:solidFill>
                  <a:srgbClr val="444444"/>
                </a:solidFill>
                <a:effectLst/>
                <a:latin typeface="inherit"/>
              </a:rPr>
              <a:t> </a:t>
            </a:r>
            <a:r>
              <a:rPr lang="en-US" b="1" i="0" dirty="0" err="1">
                <a:solidFill>
                  <a:srgbClr val="444444"/>
                </a:solidFill>
                <a:effectLst/>
                <a:latin typeface="inherit"/>
              </a:rPr>
              <a:t>Keras</a:t>
            </a:r>
            <a:r>
              <a:rPr lang="en-US" b="1" i="0" dirty="0">
                <a:solidFill>
                  <a:srgbClr val="444444"/>
                </a:solidFill>
                <a:effectLst/>
                <a:latin typeface="inherit"/>
              </a:rPr>
              <a:t> –</a:t>
            </a:r>
            <a:r>
              <a:rPr lang="en-US" b="0" i="0" dirty="0">
                <a:solidFill>
                  <a:srgbClr val="444444"/>
                </a:solidFill>
                <a:effectLst/>
                <a:latin typeface="Georgia" panose="02040502050405020303" pitchFamily="18" charset="0"/>
              </a:rPr>
              <a:t> to build our classification model</a:t>
            </a:r>
          </a:p>
          <a:p>
            <a:pPr lvl="1" fontAlgn="base">
              <a:buFont typeface="+mj-lt"/>
              <a:buAutoNum type="arabicPeriod"/>
            </a:pPr>
            <a:endParaRPr lang="en-US" b="0" i="0" dirty="0">
              <a:solidFill>
                <a:srgbClr val="444444"/>
              </a:solidFill>
              <a:effectLst/>
              <a:latin typeface="Georgia" panose="02040502050405020303" pitchFamily="18" charset="0"/>
            </a:endParaRPr>
          </a:p>
          <a:p>
            <a:pPr lvl="1" fontAlgn="base">
              <a:buFont typeface="+mj-lt"/>
              <a:buAutoNum type="arabicPeriod"/>
            </a:pPr>
            <a:r>
              <a:rPr lang="en-US" b="1" i="0" dirty="0">
                <a:solidFill>
                  <a:srgbClr val="444444"/>
                </a:solidFill>
                <a:effectLst/>
                <a:latin typeface="inherit"/>
              </a:rPr>
              <a:t> </a:t>
            </a:r>
            <a:r>
              <a:rPr lang="en-US" b="1" i="0" dirty="0" err="1">
                <a:solidFill>
                  <a:srgbClr val="444444"/>
                </a:solidFill>
                <a:effectLst/>
                <a:latin typeface="inherit"/>
              </a:rPr>
              <a:t>Pygame</a:t>
            </a:r>
            <a:r>
              <a:rPr lang="en-US" b="1" i="0" dirty="0">
                <a:solidFill>
                  <a:srgbClr val="444444"/>
                </a:solidFill>
                <a:effectLst/>
                <a:latin typeface="inherit"/>
              </a:rPr>
              <a:t> –</a:t>
            </a:r>
            <a:r>
              <a:rPr lang="en-US" b="0" i="0" dirty="0">
                <a:solidFill>
                  <a:srgbClr val="444444"/>
                </a:solidFill>
                <a:effectLst/>
                <a:latin typeface="Georgia" panose="02040502050405020303" pitchFamily="18" charset="0"/>
              </a:rPr>
              <a:t> to play alarm sound</a:t>
            </a:r>
          </a:p>
          <a:p>
            <a:pPr lvl="1" fontAlgn="base">
              <a:buFont typeface="+mj-lt"/>
              <a:buAutoNum type="arabicPeriod"/>
            </a:pPr>
            <a:endParaRPr lang="en-US" dirty="0">
              <a:solidFill>
                <a:srgbClr val="444444"/>
              </a:solidFill>
              <a:latin typeface="Georgia" panose="02040502050405020303" pitchFamily="18" charset="0"/>
            </a:endParaRPr>
          </a:p>
          <a:p>
            <a:pPr lvl="1" fontAlgn="base">
              <a:buFont typeface="+mj-lt"/>
              <a:buAutoNum type="arabicPeriod"/>
            </a:pPr>
            <a:r>
              <a:rPr lang="en-US" b="1" i="0" dirty="0">
                <a:solidFill>
                  <a:srgbClr val="444444"/>
                </a:solidFill>
                <a:effectLst/>
                <a:latin typeface="Georgia" panose="02040502050405020303" pitchFamily="18" charset="0"/>
              </a:rPr>
              <a:t> </a:t>
            </a:r>
            <a:r>
              <a:rPr lang="en-US" sz="1600" b="1" i="0" dirty="0" err="1">
                <a:solidFill>
                  <a:srgbClr val="444444"/>
                </a:solidFill>
                <a:effectLst/>
                <a:latin typeface="Georgia" panose="02040502050405020303" pitchFamily="18" charset="0"/>
              </a:rPr>
              <a:t>Numpy</a:t>
            </a:r>
            <a:r>
              <a:rPr lang="en-US" b="1" i="0" dirty="0">
                <a:solidFill>
                  <a:srgbClr val="444444"/>
                </a:solidFill>
                <a:effectLst/>
                <a:latin typeface="Georgia" panose="02040502050405020303" pitchFamily="18" charset="0"/>
              </a:rPr>
              <a:t> – </a:t>
            </a:r>
            <a:r>
              <a:rPr lang="en-US" i="0" dirty="0">
                <a:solidFill>
                  <a:srgbClr val="444444"/>
                </a:solidFill>
                <a:effectLst/>
                <a:latin typeface="Georgia" panose="02040502050405020303" pitchFamily="18" charset="0"/>
              </a:rPr>
              <a:t>for mathematical operations</a:t>
            </a:r>
          </a:p>
          <a:p>
            <a:pPr lvl="1" fontAlgn="base">
              <a:buFont typeface="+mj-lt"/>
              <a:buAutoNum type="arabicPeriod"/>
            </a:pPr>
            <a:endParaRPr lang="en-US" dirty="0">
              <a:solidFill>
                <a:srgbClr val="444444"/>
              </a:solidFill>
              <a:latin typeface="Georgia" panose="02040502050405020303" pitchFamily="18" charset="0"/>
            </a:endParaRPr>
          </a:p>
          <a:p>
            <a:pPr marL="285750" indent="-285750" algn="l" fontAlgn="base">
              <a:buFont typeface="Wingdings" panose="05000000000000000000" pitchFamily="2" charset="2"/>
              <a:buChar char="Ø"/>
            </a:pPr>
            <a:r>
              <a:rPr lang="en-US" b="0" i="0" dirty="0">
                <a:solidFill>
                  <a:srgbClr val="444444"/>
                </a:solidFill>
                <a:effectLst/>
                <a:latin typeface="Georgia" panose="02040502050405020303" pitchFamily="18" charset="0"/>
              </a:rPr>
              <a:t>The requirement for this Python project is a </a:t>
            </a:r>
            <a:r>
              <a:rPr lang="en-US" b="1" dirty="0">
                <a:solidFill>
                  <a:srgbClr val="444444"/>
                </a:solidFill>
                <a:latin typeface="Georgia" panose="02040502050405020303" pitchFamily="18" charset="0"/>
              </a:rPr>
              <a:t>W</a:t>
            </a:r>
            <a:r>
              <a:rPr lang="en-US" b="1" i="0" dirty="0">
                <a:solidFill>
                  <a:srgbClr val="444444"/>
                </a:solidFill>
                <a:effectLst/>
                <a:latin typeface="Georgia" panose="02040502050405020303" pitchFamily="18" charset="0"/>
              </a:rPr>
              <a:t>ebcam</a:t>
            </a:r>
            <a:r>
              <a:rPr lang="en-US" b="0" i="0" dirty="0">
                <a:solidFill>
                  <a:srgbClr val="444444"/>
                </a:solidFill>
                <a:effectLst/>
                <a:latin typeface="Georgia" panose="02040502050405020303" pitchFamily="18" charset="0"/>
              </a:rPr>
              <a:t> through which we will </a:t>
            </a:r>
            <a:r>
              <a:rPr lang="en-US" i="1" dirty="0">
                <a:solidFill>
                  <a:srgbClr val="FF0000"/>
                </a:solidFill>
                <a:latin typeface="Georgia" panose="02040502050405020303" pitchFamily="18" charset="0"/>
              </a:rPr>
              <a:t>C</a:t>
            </a:r>
            <a:r>
              <a:rPr lang="en-US" b="0" i="1" dirty="0">
                <a:solidFill>
                  <a:srgbClr val="FF0000"/>
                </a:solidFill>
                <a:effectLst/>
                <a:latin typeface="Georgia" panose="02040502050405020303" pitchFamily="18" charset="0"/>
              </a:rPr>
              <a:t>apture </a:t>
            </a:r>
            <a:r>
              <a:rPr lang="en-US" i="1" dirty="0">
                <a:solidFill>
                  <a:srgbClr val="FF0000"/>
                </a:solidFill>
                <a:latin typeface="Georgia" panose="02040502050405020303" pitchFamily="18" charset="0"/>
              </a:rPr>
              <a:t>Im</a:t>
            </a:r>
            <a:r>
              <a:rPr lang="en-US" b="0" i="1" dirty="0">
                <a:solidFill>
                  <a:srgbClr val="FF0000"/>
                </a:solidFill>
                <a:effectLst/>
                <a:latin typeface="Georgia" panose="02040502050405020303" pitchFamily="18" charset="0"/>
              </a:rPr>
              <a:t>ages</a:t>
            </a:r>
            <a:r>
              <a:rPr lang="en-US" i="1" dirty="0">
                <a:solidFill>
                  <a:srgbClr val="FF0000"/>
                </a:solidFill>
                <a:latin typeface="Georgia" panose="02040502050405020303" pitchFamily="18" charset="0"/>
              </a:rPr>
              <a:t> </a:t>
            </a:r>
            <a:r>
              <a:rPr lang="en-US" b="0" i="0" dirty="0">
                <a:solidFill>
                  <a:srgbClr val="444444"/>
                </a:solidFill>
                <a:effectLst/>
                <a:latin typeface="Georgia" panose="02040502050405020303" pitchFamily="18" charset="0"/>
              </a:rPr>
              <a:t>and a </a:t>
            </a:r>
            <a:r>
              <a:rPr lang="en-US" b="1" i="0" dirty="0">
                <a:solidFill>
                  <a:srgbClr val="444444"/>
                </a:solidFill>
                <a:effectLst/>
                <a:latin typeface="Georgia" panose="02040502050405020303" pitchFamily="18" charset="0"/>
              </a:rPr>
              <a:t>Speaker</a:t>
            </a:r>
            <a:r>
              <a:rPr lang="en-US" b="0" i="0" dirty="0">
                <a:solidFill>
                  <a:srgbClr val="444444"/>
                </a:solidFill>
                <a:effectLst/>
                <a:latin typeface="Georgia" panose="02040502050405020303" pitchFamily="18" charset="0"/>
              </a:rPr>
              <a:t> to play the </a:t>
            </a:r>
            <a:r>
              <a:rPr lang="en-US" b="0" i="1" dirty="0">
                <a:solidFill>
                  <a:srgbClr val="FF0000"/>
                </a:solidFill>
                <a:effectLst/>
                <a:latin typeface="Georgia" panose="02040502050405020303" pitchFamily="18" charset="0"/>
              </a:rPr>
              <a:t>Alarming Sound.</a:t>
            </a:r>
          </a:p>
          <a:p>
            <a:pPr marL="285750" indent="-285750" algn="l" fontAlgn="base">
              <a:buFont typeface="Wingdings" panose="05000000000000000000" pitchFamily="2" charset="2"/>
              <a:buChar char="Ø"/>
            </a:pPr>
            <a:endParaRPr lang="en-US" dirty="0">
              <a:solidFill>
                <a:srgbClr val="444444"/>
              </a:solidFill>
              <a:latin typeface="Georgia" panose="02040502050405020303" pitchFamily="18" charset="0"/>
            </a:endParaRPr>
          </a:p>
          <a:p>
            <a:pPr marL="742950" lvl="1" indent="-285750" fontAlgn="base">
              <a:buFont typeface="Wingdings" panose="05000000000000000000" pitchFamily="2" charset="2"/>
              <a:buChar char="Ø"/>
            </a:pPr>
            <a:endParaRPr lang="en-US" dirty="0">
              <a:solidFill>
                <a:srgbClr val="444444"/>
              </a:solidFill>
              <a:latin typeface="Georgia" panose="02040502050405020303" pitchFamily="18" charset="0"/>
            </a:endParaRPr>
          </a:p>
        </p:txBody>
      </p:sp>
      <p:pic>
        <p:nvPicPr>
          <p:cNvPr id="6" name="Picture 5">
            <a:extLst>
              <a:ext uri="{FF2B5EF4-FFF2-40B4-BE49-F238E27FC236}">
                <a16:creationId xmlns:a16="http://schemas.microsoft.com/office/drawing/2014/main" id="{073581E4-0B59-4F6D-A202-DF885D6F3850}"/>
              </a:ext>
            </a:extLst>
          </p:cNvPr>
          <p:cNvPicPr>
            <a:picLocks noChangeAspect="1"/>
          </p:cNvPicPr>
          <p:nvPr/>
        </p:nvPicPr>
        <p:blipFill rotWithShape="1">
          <a:blip r:embed="rId2"/>
          <a:srcRect l="8493" r="36978"/>
          <a:stretch/>
        </p:blipFill>
        <p:spPr>
          <a:xfrm>
            <a:off x="6250534" y="2140205"/>
            <a:ext cx="5440022" cy="3709989"/>
          </a:xfrm>
          <a:prstGeom prst="rect">
            <a:avLst/>
          </a:prstGeom>
        </p:spPr>
      </p:pic>
    </p:spTree>
    <p:extLst>
      <p:ext uri="{BB962C8B-B14F-4D97-AF65-F5344CB8AC3E}">
        <p14:creationId xmlns:p14="http://schemas.microsoft.com/office/powerpoint/2010/main" val="1539005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68F5A5-BB1D-41E4-AA51-F8D41B0D1E03}"/>
              </a:ext>
            </a:extLst>
          </p:cNvPr>
          <p:cNvSpPr txBox="1">
            <a:spLocks/>
          </p:cNvSpPr>
          <p:nvPr/>
        </p:nvSpPr>
        <p:spPr>
          <a:xfrm>
            <a:off x="447368" y="215644"/>
            <a:ext cx="11297263" cy="787246"/>
          </a:xfrm>
          <a:prstGeom prst="roundRect">
            <a:avLst>
              <a:gd name="adj" fmla="val 5000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lnSpc>
                <a:spcPct val="100000"/>
              </a:lnSpc>
              <a:spcBef>
                <a:spcPts val="600"/>
              </a:spcBef>
            </a:pPr>
            <a:r>
              <a:rPr lang="en-IN" sz="4800" dirty="0">
                <a:latin typeface="Aquire" pitchFamily="50" charset="0"/>
              </a:rPr>
              <a:t>Timeline of the project</a:t>
            </a:r>
            <a:r>
              <a:rPr lang="en-IN" sz="4800" dirty="0"/>
              <a:t>  </a:t>
            </a:r>
          </a:p>
        </p:txBody>
      </p:sp>
      <p:grpSp>
        <p:nvGrpSpPr>
          <p:cNvPr id="592" name="Timeline" title="Timeline">
            <a:extLst>
              <a:ext uri="{FF2B5EF4-FFF2-40B4-BE49-F238E27FC236}">
                <a16:creationId xmlns:a16="http://schemas.microsoft.com/office/drawing/2014/main" id="{BA3B457C-7B2C-4142-A8E7-4C799B37B22B}"/>
              </a:ext>
            </a:extLst>
          </p:cNvPr>
          <p:cNvGrpSpPr/>
          <p:nvPr/>
        </p:nvGrpSpPr>
        <p:grpSpPr>
          <a:xfrm>
            <a:off x="536792" y="3857543"/>
            <a:ext cx="11214665" cy="165471"/>
            <a:chOff x="418011" y="3346265"/>
            <a:chExt cx="11214665" cy="165471"/>
          </a:xfrm>
        </p:grpSpPr>
        <p:cxnSp>
          <p:nvCxnSpPr>
            <p:cNvPr id="593" name="Straight Arrow Connector 592">
              <a:extLst>
                <a:ext uri="{FF2B5EF4-FFF2-40B4-BE49-F238E27FC236}">
                  <a16:creationId xmlns:a16="http://schemas.microsoft.com/office/drawing/2014/main" id="{C3842538-99D5-4449-8FE5-3494424738E5}"/>
                </a:ext>
              </a:extLst>
            </p:cNvPr>
            <p:cNvCxnSpPr>
              <a:cxnSpLocks/>
            </p:cNvCxnSpPr>
            <p:nvPr/>
          </p:nvCxnSpPr>
          <p:spPr>
            <a:xfrm>
              <a:off x="418011" y="3429000"/>
              <a:ext cx="11214665"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594" name="Straight Connector 593">
              <a:extLst>
                <a:ext uri="{FF2B5EF4-FFF2-40B4-BE49-F238E27FC236}">
                  <a16:creationId xmlns:a16="http://schemas.microsoft.com/office/drawing/2014/main" id="{2B146EAF-AD6C-4FC0-88FA-BECBE71EE6F4}"/>
                </a:ext>
              </a:extLst>
            </p:cNvPr>
            <p:cNvCxnSpPr>
              <a:cxnSpLocks/>
            </p:cNvCxnSpPr>
            <p:nvPr/>
          </p:nvCxnSpPr>
          <p:spPr>
            <a:xfrm>
              <a:off x="1067476" y="3346265"/>
              <a:ext cx="0" cy="165471"/>
            </a:xfrm>
            <a:prstGeom prst="line">
              <a:avLst/>
            </a:prstGeom>
            <a:ln>
              <a:headEnd type="none" w="sm" len="sm"/>
              <a:tailEnd type="none" w="sm" len="sm"/>
            </a:ln>
          </p:spPr>
          <p:style>
            <a:lnRef idx="2">
              <a:schemeClr val="accent2"/>
            </a:lnRef>
            <a:fillRef idx="0">
              <a:schemeClr val="accent2"/>
            </a:fillRef>
            <a:effectRef idx="1">
              <a:schemeClr val="accent2"/>
            </a:effectRef>
            <a:fontRef idx="minor">
              <a:schemeClr val="tx1"/>
            </a:fontRef>
          </p:style>
        </p:cxnSp>
        <p:cxnSp>
          <p:nvCxnSpPr>
            <p:cNvPr id="595" name="Straight Connector 594">
              <a:extLst>
                <a:ext uri="{FF2B5EF4-FFF2-40B4-BE49-F238E27FC236}">
                  <a16:creationId xmlns:a16="http://schemas.microsoft.com/office/drawing/2014/main" id="{5A1E68E7-742E-4414-8C0B-CA7FA13A94D0}"/>
                </a:ext>
              </a:extLst>
            </p:cNvPr>
            <p:cNvCxnSpPr>
              <a:cxnSpLocks/>
            </p:cNvCxnSpPr>
            <p:nvPr/>
          </p:nvCxnSpPr>
          <p:spPr>
            <a:xfrm>
              <a:off x="1714868" y="3346265"/>
              <a:ext cx="0" cy="165471"/>
            </a:xfrm>
            <a:prstGeom prst="line">
              <a:avLst/>
            </a:prstGeom>
            <a:ln>
              <a:headEnd type="none" w="sm" len="sm"/>
              <a:tailEnd type="none" w="sm" len="sm"/>
            </a:ln>
          </p:spPr>
          <p:style>
            <a:lnRef idx="2">
              <a:schemeClr val="accent2"/>
            </a:lnRef>
            <a:fillRef idx="0">
              <a:schemeClr val="accent2"/>
            </a:fillRef>
            <a:effectRef idx="1">
              <a:schemeClr val="accent2"/>
            </a:effectRef>
            <a:fontRef idx="minor">
              <a:schemeClr val="tx1"/>
            </a:fontRef>
          </p:style>
        </p:cxnSp>
        <p:cxnSp>
          <p:nvCxnSpPr>
            <p:cNvPr id="596" name="Straight Connector 595">
              <a:extLst>
                <a:ext uri="{FF2B5EF4-FFF2-40B4-BE49-F238E27FC236}">
                  <a16:creationId xmlns:a16="http://schemas.microsoft.com/office/drawing/2014/main" id="{A463764D-07F9-45BF-8B66-47B72F45CF39}"/>
                </a:ext>
              </a:extLst>
            </p:cNvPr>
            <p:cNvCxnSpPr>
              <a:cxnSpLocks/>
            </p:cNvCxnSpPr>
            <p:nvPr/>
          </p:nvCxnSpPr>
          <p:spPr>
            <a:xfrm>
              <a:off x="2362260" y="3346265"/>
              <a:ext cx="0" cy="165471"/>
            </a:xfrm>
            <a:prstGeom prst="line">
              <a:avLst/>
            </a:prstGeom>
            <a:ln>
              <a:headEnd type="none" w="sm" len="sm"/>
              <a:tailEnd type="none" w="sm" len="sm"/>
            </a:ln>
          </p:spPr>
          <p:style>
            <a:lnRef idx="2">
              <a:schemeClr val="accent2"/>
            </a:lnRef>
            <a:fillRef idx="0">
              <a:schemeClr val="accent2"/>
            </a:fillRef>
            <a:effectRef idx="1">
              <a:schemeClr val="accent2"/>
            </a:effectRef>
            <a:fontRef idx="minor">
              <a:schemeClr val="tx1"/>
            </a:fontRef>
          </p:style>
        </p:cxnSp>
        <p:cxnSp>
          <p:nvCxnSpPr>
            <p:cNvPr id="597" name="Straight Connector 596">
              <a:extLst>
                <a:ext uri="{FF2B5EF4-FFF2-40B4-BE49-F238E27FC236}">
                  <a16:creationId xmlns:a16="http://schemas.microsoft.com/office/drawing/2014/main" id="{78A0858D-05FE-4F3C-B609-82E23D27178E}"/>
                </a:ext>
              </a:extLst>
            </p:cNvPr>
            <p:cNvCxnSpPr>
              <a:cxnSpLocks/>
            </p:cNvCxnSpPr>
            <p:nvPr/>
          </p:nvCxnSpPr>
          <p:spPr>
            <a:xfrm>
              <a:off x="3009652" y="3346265"/>
              <a:ext cx="0" cy="165471"/>
            </a:xfrm>
            <a:prstGeom prst="line">
              <a:avLst/>
            </a:prstGeom>
            <a:ln>
              <a:headEnd type="none" w="sm" len="sm"/>
              <a:tailEnd type="none" w="sm" len="sm"/>
            </a:ln>
          </p:spPr>
          <p:style>
            <a:lnRef idx="2">
              <a:schemeClr val="accent2"/>
            </a:lnRef>
            <a:fillRef idx="0">
              <a:schemeClr val="accent2"/>
            </a:fillRef>
            <a:effectRef idx="1">
              <a:schemeClr val="accent2"/>
            </a:effectRef>
            <a:fontRef idx="minor">
              <a:schemeClr val="tx1"/>
            </a:fontRef>
          </p:style>
        </p:cxnSp>
        <p:cxnSp>
          <p:nvCxnSpPr>
            <p:cNvPr id="598" name="Straight Connector 597">
              <a:extLst>
                <a:ext uri="{FF2B5EF4-FFF2-40B4-BE49-F238E27FC236}">
                  <a16:creationId xmlns:a16="http://schemas.microsoft.com/office/drawing/2014/main" id="{55945FFA-5A50-477D-B38E-3391F6A99895}"/>
                </a:ext>
              </a:extLst>
            </p:cNvPr>
            <p:cNvCxnSpPr>
              <a:cxnSpLocks/>
            </p:cNvCxnSpPr>
            <p:nvPr/>
          </p:nvCxnSpPr>
          <p:spPr>
            <a:xfrm>
              <a:off x="3657044" y="3346265"/>
              <a:ext cx="0" cy="165471"/>
            </a:xfrm>
            <a:prstGeom prst="line">
              <a:avLst/>
            </a:prstGeom>
            <a:ln>
              <a:headEnd type="none" w="sm" len="sm"/>
              <a:tailEnd type="none" w="sm" len="sm"/>
            </a:ln>
          </p:spPr>
          <p:style>
            <a:lnRef idx="2">
              <a:schemeClr val="accent2"/>
            </a:lnRef>
            <a:fillRef idx="0">
              <a:schemeClr val="accent2"/>
            </a:fillRef>
            <a:effectRef idx="1">
              <a:schemeClr val="accent2"/>
            </a:effectRef>
            <a:fontRef idx="minor">
              <a:schemeClr val="tx1"/>
            </a:fontRef>
          </p:style>
        </p:cxnSp>
        <p:cxnSp>
          <p:nvCxnSpPr>
            <p:cNvPr id="599" name="Straight Connector 598">
              <a:extLst>
                <a:ext uri="{FF2B5EF4-FFF2-40B4-BE49-F238E27FC236}">
                  <a16:creationId xmlns:a16="http://schemas.microsoft.com/office/drawing/2014/main" id="{641E9E55-411A-4E8C-BA21-42EB17899D6E}"/>
                </a:ext>
              </a:extLst>
            </p:cNvPr>
            <p:cNvCxnSpPr>
              <a:cxnSpLocks/>
            </p:cNvCxnSpPr>
            <p:nvPr/>
          </p:nvCxnSpPr>
          <p:spPr>
            <a:xfrm>
              <a:off x="4304436" y="3346265"/>
              <a:ext cx="0" cy="165471"/>
            </a:xfrm>
            <a:prstGeom prst="line">
              <a:avLst/>
            </a:prstGeom>
            <a:ln>
              <a:headEnd type="none" w="sm" len="sm"/>
              <a:tailEnd type="none" w="sm" len="sm"/>
            </a:ln>
          </p:spPr>
          <p:style>
            <a:lnRef idx="2">
              <a:schemeClr val="accent2"/>
            </a:lnRef>
            <a:fillRef idx="0">
              <a:schemeClr val="accent2"/>
            </a:fillRef>
            <a:effectRef idx="1">
              <a:schemeClr val="accent2"/>
            </a:effectRef>
            <a:fontRef idx="minor">
              <a:schemeClr val="tx1"/>
            </a:fontRef>
          </p:style>
        </p:cxnSp>
        <p:cxnSp>
          <p:nvCxnSpPr>
            <p:cNvPr id="600" name="Straight Connector 599">
              <a:extLst>
                <a:ext uri="{FF2B5EF4-FFF2-40B4-BE49-F238E27FC236}">
                  <a16:creationId xmlns:a16="http://schemas.microsoft.com/office/drawing/2014/main" id="{524EE4FD-28D2-4052-9AB7-73591D9B6773}"/>
                </a:ext>
              </a:extLst>
            </p:cNvPr>
            <p:cNvCxnSpPr>
              <a:cxnSpLocks/>
            </p:cNvCxnSpPr>
            <p:nvPr/>
          </p:nvCxnSpPr>
          <p:spPr>
            <a:xfrm>
              <a:off x="4951828" y="3346265"/>
              <a:ext cx="0" cy="165471"/>
            </a:xfrm>
            <a:prstGeom prst="line">
              <a:avLst/>
            </a:prstGeom>
            <a:ln>
              <a:headEnd type="none" w="sm" len="sm"/>
              <a:tailEnd type="none" w="sm" len="sm"/>
            </a:ln>
          </p:spPr>
          <p:style>
            <a:lnRef idx="2">
              <a:schemeClr val="accent2"/>
            </a:lnRef>
            <a:fillRef idx="0">
              <a:schemeClr val="accent2"/>
            </a:fillRef>
            <a:effectRef idx="1">
              <a:schemeClr val="accent2"/>
            </a:effectRef>
            <a:fontRef idx="minor">
              <a:schemeClr val="tx1"/>
            </a:fontRef>
          </p:style>
        </p:cxnSp>
        <p:cxnSp>
          <p:nvCxnSpPr>
            <p:cNvPr id="601" name="Straight Connector 600">
              <a:extLst>
                <a:ext uri="{FF2B5EF4-FFF2-40B4-BE49-F238E27FC236}">
                  <a16:creationId xmlns:a16="http://schemas.microsoft.com/office/drawing/2014/main" id="{AD5A78FC-7C91-433F-BDFD-337ED3EA75A1}"/>
                </a:ext>
              </a:extLst>
            </p:cNvPr>
            <p:cNvCxnSpPr>
              <a:cxnSpLocks/>
            </p:cNvCxnSpPr>
            <p:nvPr/>
          </p:nvCxnSpPr>
          <p:spPr>
            <a:xfrm>
              <a:off x="5599220" y="3346265"/>
              <a:ext cx="0" cy="165471"/>
            </a:xfrm>
            <a:prstGeom prst="line">
              <a:avLst/>
            </a:prstGeom>
            <a:ln>
              <a:headEnd type="none" w="sm" len="sm"/>
              <a:tailEnd type="none" w="sm" len="sm"/>
            </a:ln>
          </p:spPr>
          <p:style>
            <a:lnRef idx="2">
              <a:schemeClr val="accent2"/>
            </a:lnRef>
            <a:fillRef idx="0">
              <a:schemeClr val="accent2"/>
            </a:fillRef>
            <a:effectRef idx="1">
              <a:schemeClr val="accent2"/>
            </a:effectRef>
            <a:fontRef idx="minor">
              <a:schemeClr val="tx1"/>
            </a:fontRef>
          </p:style>
        </p:cxnSp>
        <p:cxnSp>
          <p:nvCxnSpPr>
            <p:cNvPr id="602" name="Straight Connector 601">
              <a:extLst>
                <a:ext uri="{FF2B5EF4-FFF2-40B4-BE49-F238E27FC236}">
                  <a16:creationId xmlns:a16="http://schemas.microsoft.com/office/drawing/2014/main" id="{0CEEBFE1-9615-462C-8172-04D696E56975}"/>
                </a:ext>
              </a:extLst>
            </p:cNvPr>
            <p:cNvCxnSpPr>
              <a:cxnSpLocks/>
            </p:cNvCxnSpPr>
            <p:nvPr/>
          </p:nvCxnSpPr>
          <p:spPr>
            <a:xfrm>
              <a:off x="6246612" y="3346265"/>
              <a:ext cx="0" cy="165471"/>
            </a:xfrm>
            <a:prstGeom prst="line">
              <a:avLst/>
            </a:prstGeom>
            <a:ln>
              <a:headEnd type="none" w="sm" len="sm"/>
              <a:tailEnd type="none" w="sm" len="sm"/>
            </a:ln>
          </p:spPr>
          <p:style>
            <a:lnRef idx="2">
              <a:schemeClr val="accent2"/>
            </a:lnRef>
            <a:fillRef idx="0">
              <a:schemeClr val="accent2"/>
            </a:fillRef>
            <a:effectRef idx="1">
              <a:schemeClr val="accent2"/>
            </a:effectRef>
            <a:fontRef idx="minor">
              <a:schemeClr val="tx1"/>
            </a:fontRef>
          </p:style>
        </p:cxnSp>
        <p:cxnSp>
          <p:nvCxnSpPr>
            <p:cNvPr id="603" name="Straight Connector 602">
              <a:extLst>
                <a:ext uri="{FF2B5EF4-FFF2-40B4-BE49-F238E27FC236}">
                  <a16:creationId xmlns:a16="http://schemas.microsoft.com/office/drawing/2014/main" id="{36720629-5145-4F5E-B8E6-0560387EA213}"/>
                </a:ext>
              </a:extLst>
            </p:cNvPr>
            <p:cNvCxnSpPr>
              <a:cxnSpLocks/>
            </p:cNvCxnSpPr>
            <p:nvPr/>
          </p:nvCxnSpPr>
          <p:spPr>
            <a:xfrm>
              <a:off x="6894004" y="3346265"/>
              <a:ext cx="0" cy="165471"/>
            </a:xfrm>
            <a:prstGeom prst="line">
              <a:avLst/>
            </a:prstGeom>
            <a:ln>
              <a:headEnd type="none" w="sm" len="sm"/>
              <a:tailEnd type="none" w="sm" len="sm"/>
            </a:ln>
          </p:spPr>
          <p:style>
            <a:lnRef idx="2">
              <a:schemeClr val="accent2"/>
            </a:lnRef>
            <a:fillRef idx="0">
              <a:schemeClr val="accent2"/>
            </a:fillRef>
            <a:effectRef idx="1">
              <a:schemeClr val="accent2"/>
            </a:effectRef>
            <a:fontRef idx="minor">
              <a:schemeClr val="tx1"/>
            </a:fontRef>
          </p:style>
        </p:cxnSp>
        <p:cxnSp>
          <p:nvCxnSpPr>
            <p:cNvPr id="604" name="Straight Connector 603">
              <a:extLst>
                <a:ext uri="{FF2B5EF4-FFF2-40B4-BE49-F238E27FC236}">
                  <a16:creationId xmlns:a16="http://schemas.microsoft.com/office/drawing/2014/main" id="{98755671-BA5A-47E9-A8A2-DBE0681C86C7}"/>
                </a:ext>
              </a:extLst>
            </p:cNvPr>
            <p:cNvCxnSpPr>
              <a:cxnSpLocks/>
            </p:cNvCxnSpPr>
            <p:nvPr/>
          </p:nvCxnSpPr>
          <p:spPr>
            <a:xfrm>
              <a:off x="7541396" y="3346265"/>
              <a:ext cx="0" cy="165471"/>
            </a:xfrm>
            <a:prstGeom prst="line">
              <a:avLst/>
            </a:prstGeom>
            <a:ln>
              <a:headEnd type="none" w="sm" len="sm"/>
              <a:tailEnd type="none" w="sm" len="sm"/>
            </a:ln>
          </p:spPr>
          <p:style>
            <a:lnRef idx="2">
              <a:schemeClr val="accent2"/>
            </a:lnRef>
            <a:fillRef idx="0">
              <a:schemeClr val="accent2"/>
            </a:fillRef>
            <a:effectRef idx="1">
              <a:schemeClr val="accent2"/>
            </a:effectRef>
            <a:fontRef idx="minor">
              <a:schemeClr val="tx1"/>
            </a:fontRef>
          </p:style>
        </p:cxnSp>
        <p:cxnSp>
          <p:nvCxnSpPr>
            <p:cNvPr id="605" name="Straight Connector 604">
              <a:extLst>
                <a:ext uri="{FF2B5EF4-FFF2-40B4-BE49-F238E27FC236}">
                  <a16:creationId xmlns:a16="http://schemas.microsoft.com/office/drawing/2014/main" id="{BEF4178F-BE38-464F-8D63-04EB2A2F09C0}"/>
                </a:ext>
              </a:extLst>
            </p:cNvPr>
            <p:cNvCxnSpPr>
              <a:cxnSpLocks/>
            </p:cNvCxnSpPr>
            <p:nvPr/>
          </p:nvCxnSpPr>
          <p:spPr>
            <a:xfrm>
              <a:off x="8188788" y="3346265"/>
              <a:ext cx="0" cy="165471"/>
            </a:xfrm>
            <a:prstGeom prst="line">
              <a:avLst/>
            </a:prstGeom>
            <a:ln>
              <a:headEnd type="none" w="sm" len="sm"/>
              <a:tailEnd type="none" w="sm" len="sm"/>
            </a:ln>
          </p:spPr>
          <p:style>
            <a:lnRef idx="2">
              <a:schemeClr val="accent2"/>
            </a:lnRef>
            <a:fillRef idx="0">
              <a:schemeClr val="accent2"/>
            </a:fillRef>
            <a:effectRef idx="1">
              <a:schemeClr val="accent2"/>
            </a:effectRef>
            <a:fontRef idx="minor">
              <a:schemeClr val="tx1"/>
            </a:fontRef>
          </p:style>
        </p:cxnSp>
        <p:cxnSp>
          <p:nvCxnSpPr>
            <p:cNvPr id="606" name="Straight Connector 605">
              <a:extLst>
                <a:ext uri="{FF2B5EF4-FFF2-40B4-BE49-F238E27FC236}">
                  <a16:creationId xmlns:a16="http://schemas.microsoft.com/office/drawing/2014/main" id="{2827755A-941D-46B0-B24F-5C7AA8A12518}"/>
                </a:ext>
              </a:extLst>
            </p:cNvPr>
            <p:cNvCxnSpPr>
              <a:cxnSpLocks/>
            </p:cNvCxnSpPr>
            <p:nvPr/>
          </p:nvCxnSpPr>
          <p:spPr>
            <a:xfrm>
              <a:off x="8836180" y="3346265"/>
              <a:ext cx="0" cy="165471"/>
            </a:xfrm>
            <a:prstGeom prst="line">
              <a:avLst/>
            </a:prstGeom>
            <a:ln>
              <a:headEnd type="none" w="sm" len="sm"/>
              <a:tailEnd type="none" w="sm" len="sm"/>
            </a:ln>
          </p:spPr>
          <p:style>
            <a:lnRef idx="2">
              <a:schemeClr val="accent2"/>
            </a:lnRef>
            <a:fillRef idx="0">
              <a:schemeClr val="accent2"/>
            </a:fillRef>
            <a:effectRef idx="1">
              <a:schemeClr val="accent2"/>
            </a:effectRef>
            <a:fontRef idx="minor">
              <a:schemeClr val="tx1"/>
            </a:fontRef>
          </p:style>
        </p:cxnSp>
        <p:cxnSp>
          <p:nvCxnSpPr>
            <p:cNvPr id="607" name="Straight Connector 606">
              <a:extLst>
                <a:ext uri="{FF2B5EF4-FFF2-40B4-BE49-F238E27FC236}">
                  <a16:creationId xmlns:a16="http://schemas.microsoft.com/office/drawing/2014/main" id="{135174C7-A9FE-437E-90AC-666DD022A567}"/>
                </a:ext>
              </a:extLst>
            </p:cNvPr>
            <p:cNvCxnSpPr>
              <a:cxnSpLocks/>
            </p:cNvCxnSpPr>
            <p:nvPr/>
          </p:nvCxnSpPr>
          <p:spPr>
            <a:xfrm>
              <a:off x="9483572" y="3346265"/>
              <a:ext cx="0" cy="165471"/>
            </a:xfrm>
            <a:prstGeom prst="line">
              <a:avLst/>
            </a:prstGeom>
            <a:ln>
              <a:headEnd type="none" w="sm" len="sm"/>
              <a:tailEnd type="none" w="sm" len="sm"/>
            </a:ln>
          </p:spPr>
          <p:style>
            <a:lnRef idx="2">
              <a:schemeClr val="accent2"/>
            </a:lnRef>
            <a:fillRef idx="0">
              <a:schemeClr val="accent2"/>
            </a:fillRef>
            <a:effectRef idx="1">
              <a:schemeClr val="accent2"/>
            </a:effectRef>
            <a:fontRef idx="minor">
              <a:schemeClr val="tx1"/>
            </a:fontRef>
          </p:style>
        </p:cxnSp>
        <p:cxnSp>
          <p:nvCxnSpPr>
            <p:cNvPr id="608" name="Straight Connector 607">
              <a:extLst>
                <a:ext uri="{FF2B5EF4-FFF2-40B4-BE49-F238E27FC236}">
                  <a16:creationId xmlns:a16="http://schemas.microsoft.com/office/drawing/2014/main" id="{C8AB1F4D-2CC0-48C8-8EB3-5F18C11F8113}"/>
                </a:ext>
              </a:extLst>
            </p:cNvPr>
            <p:cNvCxnSpPr>
              <a:cxnSpLocks/>
            </p:cNvCxnSpPr>
            <p:nvPr/>
          </p:nvCxnSpPr>
          <p:spPr>
            <a:xfrm>
              <a:off x="10130964" y="3346265"/>
              <a:ext cx="0" cy="165471"/>
            </a:xfrm>
            <a:prstGeom prst="line">
              <a:avLst/>
            </a:prstGeom>
            <a:ln>
              <a:headEnd type="none" w="sm" len="sm"/>
              <a:tailEnd type="none" w="sm" len="sm"/>
            </a:ln>
          </p:spPr>
          <p:style>
            <a:lnRef idx="2">
              <a:schemeClr val="accent2"/>
            </a:lnRef>
            <a:fillRef idx="0">
              <a:schemeClr val="accent2"/>
            </a:fillRef>
            <a:effectRef idx="1">
              <a:schemeClr val="accent2"/>
            </a:effectRef>
            <a:fontRef idx="minor">
              <a:schemeClr val="tx1"/>
            </a:fontRef>
          </p:style>
        </p:cxnSp>
        <p:cxnSp>
          <p:nvCxnSpPr>
            <p:cNvPr id="609" name="Straight Connector 608">
              <a:extLst>
                <a:ext uri="{FF2B5EF4-FFF2-40B4-BE49-F238E27FC236}">
                  <a16:creationId xmlns:a16="http://schemas.microsoft.com/office/drawing/2014/main" id="{B73B6343-11D2-4080-ACCB-BE894CF23958}"/>
                </a:ext>
              </a:extLst>
            </p:cNvPr>
            <p:cNvCxnSpPr>
              <a:cxnSpLocks/>
            </p:cNvCxnSpPr>
            <p:nvPr/>
          </p:nvCxnSpPr>
          <p:spPr>
            <a:xfrm>
              <a:off x="10778356" y="3346265"/>
              <a:ext cx="0" cy="165471"/>
            </a:xfrm>
            <a:prstGeom prst="line">
              <a:avLst/>
            </a:prstGeom>
            <a:ln>
              <a:headEnd type="none" w="sm" len="sm"/>
              <a:tailEnd type="none" w="sm" len="sm"/>
            </a:ln>
          </p:spPr>
          <p:style>
            <a:lnRef idx="2">
              <a:schemeClr val="accent2"/>
            </a:lnRef>
            <a:fillRef idx="0">
              <a:schemeClr val="accent2"/>
            </a:fillRef>
            <a:effectRef idx="1">
              <a:schemeClr val="accent2"/>
            </a:effectRef>
            <a:fontRef idx="minor">
              <a:schemeClr val="tx1"/>
            </a:fontRef>
          </p:style>
        </p:cxnSp>
      </p:grpSp>
      <p:sp>
        <p:nvSpPr>
          <p:cNvPr id="610" name="Arrow: U-Turn Milestone 1" title="Timeline Arrow">
            <a:extLst>
              <a:ext uri="{FF2B5EF4-FFF2-40B4-BE49-F238E27FC236}">
                <a16:creationId xmlns:a16="http://schemas.microsoft.com/office/drawing/2014/main" id="{3A3D0361-C555-4BF6-80EA-6F3B3062ECEB}"/>
              </a:ext>
            </a:extLst>
          </p:cNvPr>
          <p:cNvSpPr/>
          <p:nvPr/>
        </p:nvSpPr>
        <p:spPr>
          <a:xfrm>
            <a:off x="619432" y="3289311"/>
            <a:ext cx="1799303" cy="650967"/>
          </a:xfrm>
          <a:prstGeom prst="uturnArrow">
            <a:avLst>
              <a:gd name="adj1" fmla="val 37244"/>
              <a:gd name="adj2" fmla="val 18622"/>
              <a:gd name="adj3" fmla="val 20252"/>
              <a:gd name="adj4" fmla="val 52602"/>
              <a:gd name="adj5" fmla="val 9683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a:ln>
                <a:noFill/>
              </a:ln>
              <a:solidFill>
                <a:prstClr val="black"/>
              </a:solidFill>
              <a:effectLst/>
              <a:uLnTx/>
              <a:uFillTx/>
              <a:latin typeface="Trebuchet MS" panose="020B0603020202020204"/>
              <a:ea typeface="+mn-ea"/>
              <a:cs typeface="+mn-cs"/>
            </a:endParaRPr>
          </a:p>
        </p:txBody>
      </p:sp>
      <p:sp>
        <p:nvSpPr>
          <p:cNvPr id="611" name="Duration 1" title="Duration Text">
            <a:extLst>
              <a:ext uri="{FF2B5EF4-FFF2-40B4-BE49-F238E27FC236}">
                <a16:creationId xmlns:a16="http://schemas.microsoft.com/office/drawing/2014/main" id="{D8C85F88-D0C2-4CBA-9F3B-479EAF54C3AE}"/>
              </a:ext>
            </a:extLst>
          </p:cNvPr>
          <p:cNvSpPr txBox="1"/>
          <p:nvPr/>
        </p:nvSpPr>
        <p:spPr>
          <a:xfrm>
            <a:off x="826444" y="3080212"/>
            <a:ext cx="1272401" cy="153888"/>
          </a:xfrm>
          <a:prstGeom prst="rect">
            <a:avLst/>
          </a:prstGeom>
          <a:noFill/>
        </p:spPr>
        <p:txBody>
          <a:bodyPr wrap="square" lIns="0" tIns="0" rIns="0" bIns="0" rtlCol="0">
            <a:spAutoFit/>
          </a:bodyPr>
          <a:lstStyle/>
          <a:p>
            <a:pPr algn="ctr"/>
            <a:r>
              <a:rPr lang="en-ZA" sz="1000" dirty="0">
                <a:solidFill>
                  <a:prstClr val="black">
                    <a:lumMod val="75000"/>
                    <a:lumOff val="25000"/>
                  </a:prstClr>
                </a:solidFill>
                <a:latin typeface="Trebuchet MS" panose="020B0603020202020204"/>
              </a:rPr>
              <a:t>6 Days</a:t>
            </a:r>
          </a:p>
        </p:txBody>
      </p:sp>
      <p:cxnSp>
        <p:nvCxnSpPr>
          <p:cNvPr id="612" name="Connector Milestone 1" title="Connecter Line">
            <a:extLst>
              <a:ext uri="{FF2B5EF4-FFF2-40B4-BE49-F238E27FC236}">
                <a16:creationId xmlns:a16="http://schemas.microsoft.com/office/drawing/2014/main" id="{AAC20DB7-1BCC-4BBC-BD09-772877DF4A41}"/>
              </a:ext>
            </a:extLst>
          </p:cNvPr>
          <p:cNvCxnSpPr>
            <a:cxnSpLocks/>
          </p:cNvCxnSpPr>
          <p:nvPr/>
        </p:nvCxnSpPr>
        <p:spPr>
          <a:xfrm flipH="1">
            <a:off x="1462645" y="2635533"/>
            <a:ext cx="1" cy="361944"/>
          </a:xfrm>
          <a:prstGeom prst="line">
            <a:avLst/>
          </a:prstGeom>
          <a:noFill/>
          <a:ln w="6350" cap="flat" cmpd="sng" algn="ctr">
            <a:solidFill>
              <a:srgbClr val="00B0F0"/>
            </a:solidFill>
            <a:prstDash val="solid"/>
            <a:miter lim="800000"/>
            <a:headEnd type="oval"/>
            <a:tailEnd type="oval"/>
          </a:ln>
          <a:effectLst/>
        </p:spPr>
      </p:cxnSp>
      <p:grpSp>
        <p:nvGrpSpPr>
          <p:cNvPr id="613" name="Text Milestone 1" title="Item Text">
            <a:extLst>
              <a:ext uri="{FF2B5EF4-FFF2-40B4-BE49-F238E27FC236}">
                <a16:creationId xmlns:a16="http://schemas.microsoft.com/office/drawing/2014/main" id="{66A6387C-CB17-4423-8449-2EE5E6F353CB}"/>
              </a:ext>
            </a:extLst>
          </p:cNvPr>
          <p:cNvGrpSpPr/>
          <p:nvPr/>
        </p:nvGrpSpPr>
        <p:grpSpPr>
          <a:xfrm>
            <a:off x="383459" y="1781819"/>
            <a:ext cx="2149918" cy="776672"/>
            <a:chOff x="568098" y="1270541"/>
            <a:chExt cx="1767840" cy="776672"/>
          </a:xfrm>
        </p:grpSpPr>
        <p:sp>
          <p:nvSpPr>
            <p:cNvPr id="614" name="TextBox 613">
              <a:extLst>
                <a:ext uri="{FF2B5EF4-FFF2-40B4-BE49-F238E27FC236}">
                  <a16:creationId xmlns:a16="http://schemas.microsoft.com/office/drawing/2014/main" id="{D25703A9-EB1D-46FE-B5CC-60D1C2A28C80}"/>
                </a:ext>
              </a:extLst>
            </p:cNvPr>
            <p:cNvSpPr txBox="1"/>
            <p:nvPr/>
          </p:nvSpPr>
          <p:spPr>
            <a:xfrm>
              <a:off x="568098" y="1270541"/>
              <a:ext cx="1767840" cy="246221"/>
            </a:xfrm>
            <a:prstGeom prst="rect">
              <a:avLst/>
            </a:prstGeom>
            <a:noFill/>
          </p:spPr>
          <p:txBody>
            <a:bodyPr wrap="square" lIns="0" tIns="0" rIns="0" bIns="0" rtlCol="0">
              <a:spAutoFit/>
            </a:bodyPr>
            <a:lstStyle/>
            <a:p>
              <a:pPr algn="ctr"/>
              <a:r>
                <a:rPr lang="en-ZA" sz="1600" dirty="0">
                  <a:solidFill>
                    <a:prstClr val="black"/>
                  </a:solidFill>
                  <a:latin typeface="Trebuchet MS" panose="020B0603020202020204"/>
                </a:rPr>
                <a:t>Artificial </a:t>
              </a:r>
              <a:r>
                <a:rPr lang="en-IN" sz="1600" dirty="0">
                  <a:solidFill>
                    <a:prstClr val="black"/>
                  </a:solidFill>
                  <a:latin typeface="Trebuchet MS" panose="020B0603020202020204"/>
                </a:rPr>
                <a:t>Intelligence </a:t>
              </a:r>
              <a:endParaRPr lang="en-ZA" sz="1600" dirty="0">
                <a:solidFill>
                  <a:prstClr val="black"/>
                </a:solidFill>
                <a:latin typeface="Trebuchet MS" panose="020B0603020202020204"/>
              </a:endParaRPr>
            </a:p>
          </p:txBody>
        </p:sp>
        <p:sp>
          <p:nvSpPr>
            <p:cNvPr id="615" name="TextBox 614">
              <a:extLst>
                <a:ext uri="{FF2B5EF4-FFF2-40B4-BE49-F238E27FC236}">
                  <a16:creationId xmlns:a16="http://schemas.microsoft.com/office/drawing/2014/main" id="{A8CB00C8-6E2B-46AC-9E3D-40DC56DB91ED}"/>
                </a:ext>
              </a:extLst>
            </p:cNvPr>
            <p:cNvSpPr txBox="1"/>
            <p:nvPr/>
          </p:nvSpPr>
          <p:spPr>
            <a:xfrm>
              <a:off x="568098" y="1578997"/>
              <a:ext cx="1767840" cy="184666"/>
            </a:xfrm>
            <a:prstGeom prst="rect">
              <a:avLst/>
            </a:prstGeom>
            <a:noFill/>
          </p:spPr>
          <p:txBody>
            <a:bodyPr wrap="square" lIns="0" tIns="0" rIns="0" bIns="0" rtlCol="0">
              <a:spAutoFit/>
            </a:bodyPr>
            <a:lstStyle/>
            <a:p>
              <a:pPr algn="ctr"/>
              <a:r>
                <a:rPr lang="en-ZA" sz="1200" dirty="0">
                  <a:solidFill>
                    <a:prstClr val="black">
                      <a:lumMod val="75000"/>
                      <a:lumOff val="25000"/>
                    </a:prstClr>
                  </a:solidFill>
                  <a:latin typeface="Trebuchet MS" panose="020B0603020202020204"/>
                </a:rPr>
                <a:t>Research</a:t>
              </a:r>
            </a:p>
          </p:txBody>
        </p:sp>
        <p:sp>
          <p:nvSpPr>
            <p:cNvPr id="616" name="TextBox 615">
              <a:extLst>
                <a:ext uri="{FF2B5EF4-FFF2-40B4-BE49-F238E27FC236}">
                  <a16:creationId xmlns:a16="http://schemas.microsoft.com/office/drawing/2014/main" id="{2AC49B5C-2574-4428-B0C0-1DDB99280731}"/>
                </a:ext>
              </a:extLst>
            </p:cNvPr>
            <p:cNvSpPr txBox="1"/>
            <p:nvPr/>
          </p:nvSpPr>
          <p:spPr>
            <a:xfrm>
              <a:off x="568099" y="1811476"/>
              <a:ext cx="1767839" cy="235737"/>
            </a:xfrm>
            <a:prstGeom prst="rect">
              <a:avLst/>
            </a:prstGeom>
            <a:noFill/>
          </p:spPr>
          <p:txBody>
            <a:bodyPr wrap="square" lIns="0" tIns="0" rIns="0" bIns="0" rtlCol="0">
              <a:noAutofit/>
            </a:bodyPr>
            <a:lstStyle/>
            <a:p>
              <a:pPr algn="ctr"/>
              <a:r>
                <a:rPr lang="en-ZA" sz="1000" dirty="0">
                  <a:solidFill>
                    <a:prstClr val="black">
                      <a:lumMod val="75000"/>
                      <a:lumOff val="25000"/>
                    </a:prstClr>
                  </a:solidFill>
                  <a:latin typeface="Trebuchet MS" panose="020B0603020202020204"/>
                </a:rPr>
                <a:t>11</a:t>
              </a:r>
              <a:r>
                <a:rPr lang="en-ZA" sz="1000" baseline="30000" dirty="0">
                  <a:solidFill>
                    <a:prstClr val="black">
                      <a:lumMod val="75000"/>
                      <a:lumOff val="25000"/>
                    </a:prstClr>
                  </a:solidFill>
                  <a:latin typeface="Trebuchet MS" panose="020B0603020202020204"/>
                </a:rPr>
                <a:t>th</a:t>
              </a:r>
              <a:r>
                <a:rPr lang="en-ZA" sz="1000" dirty="0">
                  <a:solidFill>
                    <a:prstClr val="black">
                      <a:lumMod val="75000"/>
                      <a:lumOff val="25000"/>
                    </a:prstClr>
                  </a:solidFill>
                  <a:latin typeface="Trebuchet MS" panose="020B0603020202020204"/>
                </a:rPr>
                <a:t> – 16</a:t>
              </a:r>
              <a:r>
                <a:rPr lang="en-ZA" sz="1000" baseline="30000" dirty="0">
                  <a:solidFill>
                    <a:prstClr val="black">
                      <a:lumMod val="75000"/>
                      <a:lumOff val="25000"/>
                    </a:prstClr>
                  </a:solidFill>
                  <a:latin typeface="Trebuchet MS" panose="020B0603020202020204"/>
                </a:rPr>
                <a:t>th</a:t>
              </a:r>
              <a:r>
                <a:rPr lang="en-ZA" sz="1000" dirty="0">
                  <a:solidFill>
                    <a:prstClr val="black">
                      <a:lumMod val="75000"/>
                      <a:lumOff val="25000"/>
                    </a:prstClr>
                  </a:solidFill>
                  <a:latin typeface="Trebuchet MS" panose="020B0603020202020204"/>
                </a:rPr>
                <a:t> </a:t>
              </a:r>
              <a:r>
                <a:rPr lang="en-IN" sz="1000" dirty="0">
                  <a:solidFill>
                    <a:prstClr val="black">
                      <a:lumMod val="75000"/>
                      <a:lumOff val="25000"/>
                    </a:prstClr>
                  </a:solidFill>
                  <a:latin typeface="Trebuchet MS" panose="020B0603020202020204"/>
                </a:rPr>
                <a:t>October 2021</a:t>
              </a:r>
              <a:endParaRPr lang="en-ZA" sz="1000" dirty="0">
                <a:solidFill>
                  <a:prstClr val="black">
                    <a:lumMod val="75000"/>
                    <a:lumOff val="25000"/>
                  </a:prstClr>
                </a:solidFill>
                <a:latin typeface="Trebuchet MS" panose="020B0603020202020204"/>
              </a:endParaRPr>
            </a:p>
          </p:txBody>
        </p:sp>
      </p:grpSp>
      <p:sp>
        <p:nvSpPr>
          <p:cNvPr id="617" name="Arrow: U-Turn Milestone 2" title="Timeline Arrow">
            <a:extLst>
              <a:ext uri="{FF2B5EF4-FFF2-40B4-BE49-F238E27FC236}">
                <a16:creationId xmlns:a16="http://schemas.microsoft.com/office/drawing/2014/main" id="{52D0D034-50DA-494B-BBA1-8A8E408E75A6}"/>
              </a:ext>
            </a:extLst>
          </p:cNvPr>
          <p:cNvSpPr/>
          <p:nvPr/>
        </p:nvSpPr>
        <p:spPr>
          <a:xfrm flipV="1">
            <a:off x="2163097" y="3940276"/>
            <a:ext cx="1734727" cy="650967"/>
          </a:xfrm>
          <a:prstGeom prst="uturnArrow">
            <a:avLst>
              <a:gd name="adj1" fmla="val 37244"/>
              <a:gd name="adj2" fmla="val 18622"/>
              <a:gd name="adj3" fmla="val 20252"/>
              <a:gd name="adj4" fmla="val 52602"/>
              <a:gd name="adj5" fmla="val 9683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a:ln>
                <a:noFill/>
              </a:ln>
              <a:solidFill>
                <a:prstClr val="black"/>
              </a:solidFill>
              <a:effectLst/>
              <a:uLnTx/>
              <a:uFillTx/>
              <a:latin typeface="Trebuchet MS" panose="020B0603020202020204"/>
              <a:ea typeface="+mn-ea"/>
              <a:cs typeface="+mn-cs"/>
            </a:endParaRPr>
          </a:p>
        </p:txBody>
      </p:sp>
      <p:sp>
        <p:nvSpPr>
          <p:cNvPr id="618" name="Duration 2" title="Duration Text">
            <a:extLst>
              <a:ext uri="{FF2B5EF4-FFF2-40B4-BE49-F238E27FC236}">
                <a16:creationId xmlns:a16="http://schemas.microsoft.com/office/drawing/2014/main" id="{64634E99-945A-4BA3-A7B5-42CE1ACCACE0}"/>
              </a:ext>
            </a:extLst>
          </p:cNvPr>
          <p:cNvSpPr txBox="1"/>
          <p:nvPr/>
        </p:nvSpPr>
        <p:spPr>
          <a:xfrm>
            <a:off x="2326218" y="4649454"/>
            <a:ext cx="1272401" cy="153888"/>
          </a:xfrm>
          <a:prstGeom prst="rect">
            <a:avLst/>
          </a:prstGeom>
          <a:noFill/>
        </p:spPr>
        <p:txBody>
          <a:bodyPr wrap="square" lIns="0" tIns="0" rIns="0" bIns="0" rtlCol="0">
            <a:spAutoFit/>
          </a:bodyPr>
          <a:lstStyle/>
          <a:p>
            <a:pPr algn="ctr"/>
            <a:r>
              <a:rPr lang="en-ZA" sz="1000" dirty="0">
                <a:solidFill>
                  <a:prstClr val="black">
                    <a:lumMod val="75000"/>
                    <a:lumOff val="25000"/>
                  </a:prstClr>
                </a:solidFill>
                <a:latin typeface="Trebuchet MS" panose="020B0603020202020204"/>
              </a:rPr>
              <a:t>7 Days</a:t>
            </a:r>
          </a:p>
        </p:txBody>
      </p:sp>
      <p:cxnSp>
        <p:nvCxnSpPr>
          <p:cNvPr id="619" name="Connector Milestone 1" title="Connecter Line">
            <a:extLst>
              <a:ext uri="{FF2B5EF4-FFF2-40B4-BE49-F238E27FC236}">
                <a16:creationId xmlns:a16="http://schemas.microsoft.com/office/drawing/2014/main" id="{8E9D50FE-F042-474A-BE4C-B6E5D9DA7C1C}"/>
              </a:ext>
            </a:extLst>
          </p:cNvPr>
          <p:cNvCxnSpPr>
            <a:cxnSpLocks/>
          </p:cNvCxnSpPr>
          <p:nvPr/>
        </p:nvCxnSpPr>
        <p:spPr>
          <a:xfrm flipH="1">
            <a:off x="2962418" y="4933728"/>
            <a:ext cx="1" cy="361944"/>
          </a:xfrm>
          <a:prstGeom prst="line">
            <a:avLst/>
          </a:prstGeom>
          <a:noFill/>
          <a:ln w="6350" cap="flat" cmpd="sng" algn="ctr">
            <a:solidFill>
              <a:srgbClr val="00B0F0"/>
            </a:solidFill>
            <a:prstDash val="solid"/>
            <a:miter lim="800000"/>
            <a:headEnd type="oval"/>
            <a:tailEnd type="oval"/>
          </a:ln>
          <a:effectLst/>
        </p:spPr>
      </p:cxnSp>
      <p:sp>
        <p:nvSpPr>
          <p:cNvPr id="624" name="Arrow: U-Turn Milestone 3" title="Timeline Arrow">
            <a:extLst>
              <a:ext uri="{FF2B5EF4-FFF2-40B4-BE49-F238E27FC236}">
                <a16:creationId xmlns:a16="http://schemas.microsoft.com/office/drawing/2014/main" id="{91EAF17B-0860-402D-AA28-F1DBF7B8AD91}"/>
              </a:ext>
            </a:extLst>
          </p:cNvPr>
          <p:cNvSpPr/>
          <p:nvPr/>
        </p:nvSpPr>
        <p:spPr>
          <a:xfrm>
            <a:off x="3651907" y="2705206"/>
            <a:ext cx="893303" cy="1235070"/>
          </a:xfrm>
          <a:prstGeom prst="uturnArrow">
            <a:avLst>
              <a:gd name="adj1" fmla="val 27292"/>
              <a:gd name="adj2" fmla="val 13691"/>
              <a:gd name="adj3" fmla="val 20519"/>
              <a:gd name="adj4" fmla="val 52602"/>
              <a:gd name="adj5" fmla="val 96832"/>
            </a:avLst>
          </a:prstGeom>
          <a:solidFill>
            <a:srgbClr val="A7EA5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a:ln>
                <a:noFill/>
              </a:ln>
              <a:solidFill>
                <a:prstClr val="black"/>
              </a:solidFill>
              <a:effectLst/>
              <a:uLnTx/>
              <a:uFillTx/>
              <a:latin typeface="Trebuchet MS" panose="020B0603020202020204"/>
              <a:ea typeface="+mn-ea"/>
              <a:cs typeface="+mn-cs"/>
            </a:endParaRPr>
          </a:p>
        </p:txBody>
      </p:sp>
      <p:grpSp>
        <p:nvGrpSpPr>
          <p:cNvPr id="625" name="Milestone Graphic" title="Milestone Graphic">
            <a:extLst>
              <a:ext uri="{FF2B5EF4-FFF2-40B4-BE49-F238E27FC236}">
                <a16:creationId xmlns:a16="http://schemas.microsoft.com/office/drawing/2014/main" id="{207C611D-563E-488F-8B4E-ED639447B199}"/>
              </a:ext>
            </a:extLst>
          </p:cNvPr>
          <p:cNvGrpSpPr/>
          <p:nvPr/>
        </p:nvGrpSpPr>
        <p:grpSpPr>
          <a:xfrm>
            <a:off x="3883487" y="2612830"/>
            <a:ext cx="464817" cy="464817"/>
            <a:chOff x="3764706" y="2101552"/>
            <a:chExt cx="464817" cy="464817"/>
          </a:xfrm>
        </p:grpSpPr>
        <p:sp>
          <p:nvSpPr>
            <p:cNvPr id="626" name="Oval 625" title="Circle Background">
              <a:extLst>
                <a:ext uri="{FF2B5EF4-FFF2-40B4-BE49-F238E27FC236}">
                  <a16:creationId xmlns:a16="http://schemas.microsoft.com/office/drawing/2014/main" id="{4E81CED7-8EE7-4A47-960D-A7DC3BCEFFF7}"/>
                </a:ext>
              </a:extLst>
            </p:cNvPr>
            <p:cNvSpPr/>
            <p:nvPr/>
          </p:nvSpPr>
          <p:spPr>
            <a:xfrm>
              <a:off x="3764706" y="2101552"/>
              <a:ext cx="464817" cy="464817"/>
            </a:xfrm>
            <a:prstGeom prst="ellipse">
              <a:avLst/>
            </a:prstGeom>
            <a:solidFill>
              <a:sysClr val="windowText" lastClr="000000">
                <a:alpha val="6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pic>
          <p:nvPicPr>
            <p:cNvPr id="627" name="Graphic 626" title="Milestone Icon">
              <a:extLst>
                <a:ext uri="{FF2B5EF4-FFF2-40B4-BE49-F238E27FC236}">
                  <a16:creationId xmlns:a16="http://schemas.microsoft.com/office/drawing/2014/main" id="{ADB25119-C624-40CB-A7DC-A85DBB2A8E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8732" y="2154698"/>
              <a:ext cx="235505" cy="315487"/>
            </a:xfrm>
            <a:prstGeom prst="rect">
              <a:avLst/>
            </a:prstGeom>
          </p:spPr>
        </p:pic>
      </p:grpSp>
      <p:sp>
        <p:nvSpPr>
          <p:cNvPr id="632" name="Arrow: U-Turn Milestone 4" title="Timeline Arrow">
            <a:extLst>
              <a:ext uri="{FF2B5EF4-FFF2-40B4-BE49-F238E27FC236}">
                <a16:creationId xmlns:a16="http://schemas.microsoft.com/office/drawing/2014/main" id="{4E1BF09C-06C9-4045-8333-4B29787C62D6}"/>
              </a:ext>
            </a:extLst>
          </p:cNvPr>
          <p:cNvSpPr/>
          <p:nvPr/>
        </p:nvSpPr>
        <p:spPr>
          <a:xfrm flipV="1">
            <a:off x="4302823" y="3940274"/>
            <a:ext cx="893303" cy="1235070"/>
          </a:xfrm>
          <a:prstGeom prst="uturnArrow">
            <a:avLst>
              <a:gd name="adj1" fmla="val 27292"/>
              <a:gd name="adj2" fmla="val 13691"/>
              <a:gd name="adj3" fmla="val 20519"/>
              <a:gd name="adj4" fmla="val 52602"/>
              <a:gd name="adj5" fmla="val 96832"/>
            </a:avLst>
          </a:prstGeom>
          <a:solidFill>
            <a:srgbClr val="A7EA5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a:ln>
                <a:noFill/>
              </a:ln>
              <a:solidFill>
                <a:prstClr val="black"/>
              </a:solidFill>
              <a:effectLst/>
              <a:uLnTx/>
              <a:uFillTx/>
              <a:latin typeface="Trebuchet MS" panose="020B0603020202020204"/>
              <a:ea typeface="+mn-ea"/>
              <a:cs typeface="+mn-cs"/>
            </a:endParaRPr>
          </a:p>
        </p:txBody>
      </p:sp>
      <p:grpSp>
        <p:nvGrpSpPr>
          <p:cNvPr id="633" name="Milestone Graphic" title="Milestone Graphic">
            <a:extLst>
              <a:ext uri="{FF2B5EF4-FFF2-40B4-BE49-F238E27FC236}">
                <a16:creationId xmlns:a16="http://schemas.microsoft.com/office/drawing/2014/main" id="{5C15A668-5180-4766-A8B9-5116EDFEBED8}"/>
              </a:ext>
            </a:extLst>
          </p:cNvPr>
          <p:cNvGrpSpPr/>
          <p:nvPr/>
        </p:nvGrpSpPr>
        <p:grpSpPr>
          <a:xfrm>
            <a:off x="4517066" y="4808571"/>
            <a:ext cx="464817" cy="464817"/>
            <a:chOff x="4398285" y="4297293"/>
            <a:chExt cx="464817" cy="464817"/>
          </a:xfrm>
        </p:grpSpPr>
        <p:sp>
          <p:nvSpPr>
            <p:cNvPr id="634" name="Oval 633" title="Circle Background">
              <a:extLst>
                <a:ext uri="{FF2B5EF4-FFF2-40B4-BE49-F238E27FC236}">
                  <a16:creationId xmlns:a16="http://schemas.microsoft.com/office/drawing/2014/main" id="{AA999E35-A3C5-4EBA-A0B0-0B9FD45A6B03}"/>
                </a:ext>
              </a:extLst>
            </p:cNvPr>
            <p:cNvSpPr/>
            <p:nvPr/>
          </p:nvSpPr>
          <p:spPr>
            <a:xfrm>
              <a:off x="4398285" y="4297293"/>
              <a:ext cx="464817" cy="464817"/>
            </a:xfrm>
            <a:prstGeom prst="ellipse">
              <a:avLst/>
            </a:prstGeom>
            <a:solidFill>
              <a:sysClr val="windowText" lastClr="000000">
                <a:alpha val="6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pic>
          <p:nvPicPr>
            <p:cNvPr id="635" name="Graphic 634" title="Milestone Icon">
              <a:extLst>
                <a:ext uri="{FF2B5EF4-FFF2-40B4-BE49-F238E27FC236}">
                  <a16:creationId xmlns:a16="http://schemas.microsoft.com/office/drawing/2014/main" id="{3352260C-D99A-46E2-8BA5-ABB28F66E7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31991" y="4382052"/>
              <a:ext cx="235505" cy="315487"/>
            </a:xfrm>
            <a:prstGeom prst="rect">
              <a:avLst/>
            </a:prstGeom>
          </p:spPr>
        </p:pic>
      </p:grpSp>
      <p:sp>
        <p:nvSpPr>
          <p:cNvPr id="640" name="Arrow: U-Turn Milestone 5" title="Timeline Arrow">
            <a:extLst>
              <a:ext uri="{FF2B5EF4-FFF2-40B4-BE49-F238E27FC236}">
                <a16:creationId xmlns:a16="http://schemas.microsoft.com/office/drawing/2014/main" id="{45BED87D-800D-4399-AE5A-69F8A4B3F452}"/>
              </a:ext>
            </a:extLst>
          </p:cNvPr>
          <p:cNvSpPr/>
          <p:nvPr/>
        </p:nvSpPr>
        <p:spPr>
          <a:xfrm>
            <a:off x="4944925" y="3289311"/>
            <a:ext cx="2841482" cy="650967"/>
          </a:xfrm>
          <a:prstGeom prst="uturnArrow">
            <a:avLst>
              <a:gd name="adj1" fmla="val 37244"/>
              <a:gd name="adj2" fmla="val 18622"/>
              <a:gd name="adj3" fmla="val 20252"/>
              <a:gd name="adj4" fmla="val 52602"/>
              <a:gd name="adj5" fmla="val 9683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a:ln>
                <a:noFill/>
              </a:ln>
              <a:solidFill>
                <a:prstClr val="black"/>
              </a:solidFill>
              <a:effectLst/>
              <a:uLnTx/>
              <a:uFillTx/>
              <a:latin typeface="Trebuchet MS" panose="020B0603020202020204"/>
              <a:ea typeface="+mn-ea"/>
              <a:cs typeface="+mn-cs"/>
            </a:endParaRPr>
          </a:p>
        </p:txBody>
      </p:sp>
      <p:sp>
        <p:nvSpPr>
          <p:cNvPr id="641" name="Duration 5" title="Duration Text">
            <a:extLst>
              <a:ext uri="{FF2B5EF4-FFF2-40B4-BE49-F238E27FC236}">
                <a16:creationId xmlns:a16="http://schemas.microsoft.com/office/drawing/2014/main" id="{2541101E-B78B-4B00-BF7C-1397AFD86D6A}"/>
              </a:ext>
            </a:extLst>
          </p:cNvPr>
          <p:cNvSpPr txBox="1"/>
          <p:nvPr/>
        </p:nvSpPr>
        <p:spPr>
          <a:xfrm>
            <a:off x="5729466" y="3080212"/>
            <a:ext cx="1272401" cy="153888"/>
          </a:xfrm>
          <a:prstGeom prst="rect">
            <a:avLst/>
          </a:prstGeom>
          <a:noFill/>
        </p:spPr>
        <p:txBody>
          <a:bodyPr wrap="square" lIns="0" tIns="0" rIns="0" bIns="0" rtlCol="0">
            <a:spAutoFit/>
          </a:bodyPr>
          <a:lstStyle/>
          <a:p>
            <a:pPr algn="ctr"/>
            <a:r>
              <a:rPr lang="en-ZA" sz="1000" dirty="0">
                <a:solidFill>
                  <a:prstClr val="black">
                    <a:lumMod val="75000"/>
                    <a:lumOff val="25000"/>
                  </a:prstClr>
                </a:solidFill>
                <a:latin typeface="Trebuchet MS" panose="020B0603020202020204"/>
              </a:rPr>
              <a:t>8 Days</a:t>
            </a:r>
          </a:p>
        </p:txBody>
      </p:sp>
      <p:cxnSp>
        <p:nvCxnSpPr>
          <p:cNvPr id="642" name="Connector Milestone 1" title="Connecter Line">
            <a:extLst>
              <a:ext uri="{FF2B5EF4-FFF2-40B4-BE49-F238E27FC236}">
                <a16:creationId xmlns:a16="http://schemas.microsoft.com/office/drawing/2014/main" id="{0159A5B6-3EAD-498C-8250-D7228C0C15DC}"/>
              </a:ext>
            </a:extLst>
          </p:cNvPr>
          <p:cNvCxnSpPr>
            <a:cxnSpLocks/>
          </p:cNvCxnSpPr>
          <p:nvPr/>
        </p:nvCxnSpPr>
        <p:spPr>
          <a:xfrm flipH="1">
            <a:off x="6365392" y="2635533"/>
            <a:ext cx="1" cy="361944"/>
          </a:xfrm>
          <a:prstGeom prst="line">
            <a:avLst/>
          </a:prstGeom>
          <a:noFill/>
          <a:ln w="6350" cap="flat" cmpd="sng" algn="ctr">
            <a:solidFill>
              <a:srgbClr val="00B0F0"/>
            </a:solidFill>
            <a:prstDash val="solid"/>
            <a:miter lim="800000"/>
            <a:headEnd type="oval"/>
            <a:tailEnd type="oval"/>
          </a:ln>
          <a:effectLst/>
        </p:spPr>
      </p:cxnSp>
      <p:sp>
        <p:nvSpPr>
          <p:cNvPr id="647" name="Arrow: U-Turn Milestone 6a" title="Timeline Arrow">
            <a:extLst>
              <a:ext uri="{FF2B5EF4-FFF2-40B4-BE49-F238E27FC236}">
                <a16:creationId xmlns:a16="http://schemas.microsoft.com/office/drawing/2014/main" id="{3D63B893-1D96-4487-A8E2-2BEA9A01DC18}"/>
              </a:ext>
            </a:extLst>
          </p:cNvPr>
          <p:cNvSpPr/>
          <p:nvPr/>
        </p:nvSpPr>
        <p:spPr>
          <a:xfrm flipV="1">
            <a:off x="7539312" y="3940276"/>
            <a:ext cx="893304" cy="650967"/>
          </a:xfrm>
          <a:prstGeom prst="uturnArrow">
            <a:avLst>
              <a:gd name="adj1" fmla="val 37244"/>
              <a:gd name="adj2" fmla="val 18622"/>
              <a:gd name="adj3" fmla="val 20252"/>
              <a:gd name="adj4" fmla="val 52602"/>
              <a:gd name="adj5" fmla="val 9683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a:ln>
                <a:noFill/>
              </a:ln>
              <a:solidFill>
                <a:prstClr val="black"/>
              </a:solidFill>
              <a:effectLst/>
              <a:uLnTx/>
              <a:uFillTx/>
              <a:latin typeface="Trebuchet MS" panose="020B0603020202020204"/>
              <a:ea typeface="+mn-ea"/>
              <a:cs typeface="+mn-cs"/>
            </a:endParaRPr>
          </a:p>
        </p:txBody>
      </p:sp>
      <p:grpSp>
        <p:nvGrpSpPr>
          <p:cNvPr id="648" name="Short Milestone" title="Short Milestone">
            <a:extLst>
              <a:ext uri="{FF2B5EF4-FFF2-40B4-BE49-F238E27FC236}">
                <a16:creationId xmlns:a16="http://schemas.microsoft.com/office/drawing/2014/main" id="{3EA18025-E25C-4865-9F9A-02D605B885C7}"/>
              </a:ext>
            </a:extLst>
          </p:cNvPr>
          <p:cNvGrpSpPr/>
          <p:nvPr/>
        </p:nvGrpSpPr>
        <p:grpSpPr>
          <a:xfrm>
            <a:off x="7753556" y="4224888"/>
            <a:ext cx="464817" cy="464817"/>
            <a:chOff x="7634775" y="3713610"/>
            <a:chExt cx="464817" cy="464817"/>
          </a:xfrm>
        </p:grpSpPr>
        <p:sp>
          <p:nvSpPr>
            <p:cNvPr id="649" name="Oval 648" title="Circle Background">
              <a:extLst>
                <a:ext uri="{FF2B5EF4-FFF2-40B4-BE49-F238E27FC236}">
                  <a16:creationId xmlns:a16="http://schemas.microsoft.com/office/drawing/2014/main" id="{9A6CC477-5D27-4949-A0A4-E1AC8B75636F}"/>
                </a:ext>
              </a:extLst>
            </p:cNvPr>
            <p:cNvSpPr/>
            <p:nvPr/>
          </p:nvSpPr>
          <p:spPr>
            <a:xfrm>
              <a:off x="7634775" y="3713610"/>
              <a:ext cx="464817" cy="464817"/>
            </a:xfrm>
            <a:prstGeom prst="ellipse">
              <a:avLst/>
            </a:prstGeom>
            <a:solidFill>
              <a:sysClr val="windowText" lastClr="000000">
                <a:alpha val="6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650" name="TextBox 649">
              <a:extLst>
                <a:ext uri="{FF2B5EF4-FFF2-40B4-BE49-F238E27FC236}">
                  <a16:creationId xmlns:a16="http://schemas.microsoft.com/office/drawing/2014/main" id="{6843D870-DFCE-4378-A2CE-5860F352BD46}"/>
                </a:ext>
              </a:extLst>
            </p:cNvPr>
            <p:cNvSpPr txBox="1"/>
            <p:nvPr/>
          </p:nvSpPr>
          <p:spPr>
            <a:xfrm>
              <a:off x="7667326" y="3869424"/>
              <a:ext cx="399715" cy="15388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000" b="0" i="0" u="none" strike="noStrike" kern="0" cap="none" spc="0" normalizeH="0" baseline="0" noProof="0" dirty="0">
                  <a:ln>
                    <a:noFill/>
                  </a:ln>
                  <a:solidFill>
                    <a:prstClr val="white"/>
                  </a:solidFill>
                  <a:effectLst/>
                  <a:uLnTx/>
                  <a:uFillTx/>
                  <a:latin typeface="Trebuchet MS" panose="020B0603020202020204"/>
                </a:rPr>
                <a:t>01</a:t>
              </a:r>
            </a:p>
          </p:txBody>
        </p:sp>
      </p:grpSp>
      <p:grpSp>
        <p:nvGrpSpPr>
          <p:cNvPr id="651" name="Year Indicator" title="Year Indicator">
            <a:extLst>
              <a:ext uri="{FF2B5EF4-FFF2-40B4-BE49-F238E27FC236}">
                <a16:creationId xmlns:a16="http://schemas.microsoft.com/office/drawing/2014/main" id="{E89FA4B0-7E6D-49B8-8219-69B0FDC38FF6}"/>
              </a:ext>
            </a:extLst>
          </p:cNvPr>
          <p:cNvGrpSpPr/>
          <p:nvPr/>
        </p:nvGrpSpPr>
        <p:grpSpPr>
          <a:xfrm>
            <a:off x="8023124" y="1895316"/>
            <a:ext cx="1351558" cy="2044958"/>
            <a:chOff x="7904343" y="1384038"/>
            <a:chExt cx="1351558" cy="2044958"/>
          </a:xfrm>
        </p:grpSpPr>
        <p:cxnSp>
          <p:nvCxnSpPr>
            <p:cNvPr id="652" name="Straight Connector 651" title="Connecter Line">
              <a:extLst>
                <a:ext uri="{FF2B5EF4-FFF2-40B4-BE49-F238E27FC236}">
                  <a16:creationId xmlns:a16="http://schemas.microsoft.com/office/drawing/2014/main" id="{89276053-52E0-4B39-BD14-B63F250BE97E}"/>
                </a:ext>
              </a:extLst>
            </p:cNvPr>
            <p:cNvCxnSpPr>
              <a:cxnSpLocks/>
            </p:cNvCxnSpPr>
            <p:nvPr/>
          </p:nvCxnSpPr>
          <p:spPr>
            <a:xfrm flipV="1">
              <a:off x="8512405" y="1705998"/>
              <a:ext cx="0" cy="1722998"/>
            </a:xfrm>
            <a:prstGeom prst="line">
              <a:avLst/>
            </a:prstGeom>
            <a:noFill/>
            <a:ln w="6350" cap="flat" cmpd="sng" algn="ctr">
              <a:solidFill>
                <a:sysClr val="window" lastClr="FFFFFF">
                  <a:lumMod val="75000"/>
                </a:sysClr>
              </a:solidFill>
              <a:prstDash val="dash"/>
              <a:miter lim="800000"/>
              <a:headEnd type="oval"/>
              <a:tailEnd type="oval"/>
            </a:ln>
            <a:effectLst/>
          </p:spPr>
        </p:cxnSp>
        <p:sp>
          <p:nvSpPr>
            <p:cNvPr id="653" name="TextBox 652">
              <a:extLst>
                <a:ext uri="{FF2B5EF4-FFF2-40B4-BE49-F238E27FC236}">
                  <a16:creationId xmlns:a16="http://schemas.microsoft.com/office/drawing/2014/main" id="{24B33275-B172-43E6-8626-418A6D1E9A80}"/>
                </a:ext>
              </a:extLst>
            </p:cNvPr>
            <p:cNvSpPr txBox="1"/>
            <p:nvPr/>
          </p:nvSpPr>
          <p:spPr>
            <a:xfrm>
              <a:off x="7904343" y="1384038"/>
              <a:ext cx="1351558" cy="21544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400" b="1" i="0" u="none" strike="noStrike" kern="0" cap="none" spc="0" normalizeH="0" baseline="0" noProof="0" dirty="0">
                  <a:ln>
                    <a:noFill/>
                  </a:ln>
                  <a:solidFill>
                    <a:srgbClr val="002060"/>
                  </a:solidFill>
                  <a:effectLst/>
                  <a:uLnTx/>
                  <a:uFillTx/>
                  <a:latin typeface="Trebuchet MS" panose="020B0603020202020204"/>
                </a:rPr>
                <a:t>We are Here...</a:t>
              </a:r>
            </a:p>
          </p:txBody>
        </p:sp>
      </p:grpSp>
      <p:sp>
        <p:nvSpPr>
          <p:cNvPr id="654" name="Arrow: U-Turn Milestone 6b" title="Timeline Arrow">
            <a:extLst>
              <a:ext uri="{FF2B5EF4-FFF2-40B4-BE49-F238E27FC236}">
                <a16:creationId xmlns:a16="http://schemas.microsoft.com/office/drawing/2014/main" id="{C7927A10-DA0D-4444-8931-2C93DBA82516}"/>
              </a:ext>
            </a:extLst>
          </p:cNvPr>
          <p:cNvSpPr/>
          <p:nvPr/>
        </p:nvSpPr>
        <p:spPr>
          <a:xfrm>
            <a:off x="8186122" y="3289311"/>
            <a:ext cx="893882" cy="650967"/>
          </a:xfrm>
          <a:prstGeom prst="uturnArrow">
            <a:avLst>
              <a:gd name="adj1" fmla="val 37244"/>
              <a:gd name="adj2" fmla="val 18622"/>
              <a:gd name="adj3" fmla="val 20252"/>
              <a:gd name="adj4" fmla="val 52602"/>
              <a:gd name="adj5" fmla="val 9683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a:ln>
                <a:noFill/>
              </a:ln>
              <a:solidFill>
                <a:prstClr val="black"/>
              </a:solidFill>
              <a:effectLst/>
              <a:uLnTx/>
              <a:uFillTx/>
              <a:latin typeface="Trebuchet MS" panose="020B0603020202020204"/>
              <a:ea typeface="+mn-ea"/>
              <a:cs typeface="+mn-cs"/>
            </a:endParaRPr>
          </a:p>
        </p:txBody>
      </p:sp>
      <p:grpSp>
        <p:nvGrpSpPr>
          <p:cNvPr id="655" name="Short Milestone" title="Short Milestone">
            <a:extLst>
              <a:ext uri="{FF2B5EF4-FFF2-40B4-BE49-F238E27FC236}">
                <a16:creationId xmlns:a16="http://schemas.microsoft.com/office/drawing/2014/main" id="{1F913A76-2A01-4D42-B20B-3E2C52CFCDFE}"/>
              </a:ext>
            </a:extLst>
          </p:cNvPr>
          <p:cNvGrpSpPr/>
          <p:nvPr/>
        </p:nvGrpSpPr>
        <p:grpSpPr>
          <a:xfrm>
            <a:off x="8400655" y="3174503"/>
            <a:ext cx="464817" cy="464817"/>
            <a:chOff x="8281874" y="2663225"/>
            <a:chExt cx="464817" cy="464817"/>
          </a:xfrm>
        </p:grpSpPr>
        <p:sp>
          <p:nvSpPr>
            <p:cNvPr id="656" name="Oval 655" title="Circle Background">
              <a:extLst>
                <a:ext uri="{FF2B5EF4-FFF2-40B4-BE49-F238E27FC236}">
                  <a16:creationId xmlns:a16="http://schemas.microsoft.com/office/drawing/2014/main" id="{60E41620-42A9-4DBB-B97C-01F08FE3647E}"/>
                </a:ext>
              </a:extLst>
            </p:cNvPr>
            <p:cNvSpPr/>
            <p:nvPr/>
          </p:nvSpPr>
          <p:spPr>
            <a:xfrm>
              <a:off x="8281874" y="2663225"/>
              <a:ext cx="464817" cy="464817"/>
            </a:xfrm>
            <a:prstGeom prst="ellipse">
              <a:avLst/>
            </a:prstGeom>
            <a:solidFill>
              <a:sysClr val="windowText" lastClr="000000">
                <a:alpha val="6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657" name="TextBox 656">
              <a:extLst>
                <a:ext uri="{FF2B5EF4-FFF2-40B4-BE49-F238E27FC236}">
                  <a16:creationId xmlns:a16="http://schemas.microsoft.com/office/drawing/2014/main" id="{6414CF15-157C-4C9B-86BC-103FE3005DAD}"/>
                </a:ext>
              </a:extLst>
            </p:cNvPr>
            <p:cNvSpPr txBox="1"/>
            <p:nvPr/>
          </p:nvSpPr>
          <p:spPr>
            <a:xfrm>
              <a:off x="8314425" y="2818690"/>
              <a:ext cx="399715" cy="15388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000" b="0" i="0" u="none" strike="noStrike" kern="0" cap="none" spc="0" normalizeH="0" baseline="0" noProof="0" dirty="0">
                  <a:ln>
                    <a:noFill/>
                  </a:ln>
                  <a:solidFill>
                    <a:prstClr val="white"/>
                  </a:solidFill>
                  <a:effectLst/>
                  <a:uLnTx/>
                  <a:uFillTx/>
                  <a:latin typeface="Trebuchet MS" panose="020B0603020202020204"/>
                </a:rPr>
                <a:t>02</a:t>
              </a:r>
            </a:p>
          </p:txBody>
        </p:sp>
      </p:grpSp>
      <p:sp>
        <p:nvSpPr>
          <p:cNvPr id="658" name="Arrow: U-Turn Milestone 6c" title="Timeline Arrow">
            <a:extLst>
              <a:ext uri="{FF2B5EF4-FFF2-40B4-BE49-F238E27FC236}">
                <a16:creationId xmlns:a16="http://schemas.microsoft.com/office/drawing/2014/main" id="{90773BF9-44A9-4070-B9F8-343CC66695E4}"/>
              </a:ext>
            </a:extLst>
          </p:cNvPr>
          <p:cNvSpPr/>
          <p:nvPr/>
        </p:nvSpPr>
        <p:spPr>
          <a:xfrm flipV="1">
            <a:off x="8834091" y="3940276"/>
            <a:ext cx="893304" cy="650967"/>
          </a:xfrm>
          <a:prstGeom prst="uturnArrow">
            <a:avLst>
              <a:gd name="adj1" fmla="val 37244"/>
              <a:gd name="adj2" fmla="val 18622"/>
              <a:gd name="adj3" fmla="val 20252"/>
              <a:gd name="adj4" fmla="val 52602"/>
              <a:gd name="adj5" fmla="val 96832"/>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a:ln>
                <a:noFill/>
              </a:ln>
              <a:solidFill>
                <a:prstClr val="black"/>
              </a:solidFill>
              <a:effectLst/>
              <a:uLnTx/>
              <a:uFillTx/>
              <a:latin typeface="Trebuchet MS" panose="020B0603020202020204"/>
              <a:ea typeface="+mn-ea"/>
              <a:cs typeface="+mn-cs"/>
            </a:endParaRPr>
          </a:p>
        </p:txBody>
      </p:sp>
      <p:grpSp>
        <p:nvGrpSpPr>
          <p:cNvPr id="659" name="Short Milestone" title="Short Milestone">
            <a:extLst>
              <a:ext uri="{FF2B5EF4-FFF2-40B4-BE49-F238E27FC236}">
                <a16:creationId xmlns:a16="http://schemas.microsoft.com/office/drawing/2014/main" id="{DAEF33A6-7261-424C-9666-3674DB8DA055}"/>
              </a:ext>
            </a:extLst>
          </p:cNvPr>
          <p:cNvGrpSpPr/>
          <p:nvPr/>
        </p:nvGrpSpPr>
        <p:grpSpPr>
          <a:xfrm>
            <a:off x="9048335" y="4224888"/>
            <a:ext cx="464817" cy="464817"/>
            <a:chOff x="8929554" y="3713610"/>
            <a:chExt cx="464817" cy="464817"/>
          </a:xfrm>
        </p:grpSpPr>
        <p:sp>
          <p:nvSpPr>
            <p:cNvPr id="660" name="Oval 659" title="Circle Background">
              <a:extLst>
                <a:ext uri="{FF2B5EF4-FFF2-40B4-BE49-F238E27FC236}">
                  <a16:creationId xmlns:a16="http://schemas.microsoft.com/office/drawing/2014/main" id="{28451AC3-7B5B-4354-BDC1-2FB0E4E0CD1D}"/>
                </a:ext>
              </a:extLst>
            </p:cNvPr>
            <p:cNvSpPr/>
            <p:nvPr/>
          </p:nvSpPr>
          <p:spPr>
            <a:xfrm>
              <a:off x="8929554" y="3713610"/>
              <a:ext cx="464817" cy="464817"/>
            </a:xfrm>
            <a:prstGeom prst="ellipse">
              <a:avLst/>
            </a:prstGeom>
            <a:solidFill>
              <a:sysClr val="windowText" lastClr="000000">
                <a:alpha val="60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sp>
          <p:nvSpPr>
            <p:cNvPr id="661" name="TextBox 660">
              <a:extLst>
                <a:ext uri="{FF2B5EF4-FFF2-40B4-BE49-F238E27FC236}">
                  <a16:creationId xmlns:a16="http://schemas.microsoft.com/office/drawing/2014/main" id="{DD76CDAD-421D-451F-A1AE-C36513173F70}"/>
                </a:ext>
              </a:extLst>
            </p:cNvPr>
            <p:cNvSpPr txBox="1"/>
            <p:nvPr/>
          </p:nvSpPr>
          <p:spPr>
            <a:xfrm>
              <a:off x="8962105" y="3869424"/>
              <a:ext cx="399715" cy="15388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ZA" sz="1000" b="0" i="0" u="none" strike="noStrike" kern="0" cap="none" spc="0" normalizeH="0" baseline="0" noProof="0" dirty="0">
                  <a:ln>
                    <a:noFill/>
                  </a:ln>
                  <a:solidFill>
                    <a:prstClr val="white"/>
                  </a:solidFill>
                  <a:effectLst/>
                  <a:uLnTx/>
                  <a:uFillTx/>
                  <a:latin typeface="Trebuchet MS" panose="020B0603020202020204"/>
                </a:rPr>
                <a:t>03</a:t>
              </a:r>
            </a:p>
          </p:txBody>
        </p:sp>
      </p:grpSp>
      <p:sp>
        <p:nvSpPr>
          <p:cNvPr id="662" name="Brace for Grouped Items" title="Group Bracket">
            <a:extLst>
              <a:ext uri="{FF2B5EF4-FFF2-40B4-BE49-F238E27FC236}">
                <a16:creationId xmlns:a16="http://schemas.microsoft.com/office/drawing/2014/main" id="{15F2F800-50EB-4B61-AF83-61A7E4BA7875}"/>
              </a:ext>
            </a:extLst>
          </p:cNvPr>
          <p:cNvSpPr/>
          <p:nvPr/>
        </p:nvSpPr>
        <p:spPr>
          <a:xfrm rot="5400000">
            <a:off x="8404753" y="3833792"/>
            <a:ext cx="457201" cy="2188082"/>
          </a:xfrm>
          <a:prstGeom prst="rightBrace">
            <a:avLst>
              <a:gd name="adj1" fmla="val 44270"/>
              <a:gd name="adj2" fmla="val 50000"/>
            </a:avLst>
          </a:prstGeom>
          <a:noFill/>
          <a:ln w="6350"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a:ln>
                <a:noFill/>
              </a:ln>
              <a:solidFill>
                <a:prstClr val="black"/>
              </a:solidFill>
              <a:effectLst/>
              <a:uLnTx/>
              <a:uFillTx/>
              <a:latin typeface="Trebuchet MS" panose="020B0603020202020204"/>
              <a:ea typeface="+mn-ea"/>
              <a:cs typeface="+mn-cs"/>
            </a:endParaRPr>
          </a:p>
        </p:txBody>
      </p:sp>
      <p:grpSp>
        <p:nvGrpSpPr>
          <p:cNvPr id="663" name="Text Milestone 6" title="Item Text">
            <a:extLst>
              <a:ext uri="{FF2B5EF4-FFF2-40B4-BE49-F238E27FC236}">
                <a16:creationId xmlns:a16="http://schemas.microsoft.com/office/drawing/2014/main" id="{5BAC937F-EB42-4060-8A5E-2823CE607CF8}"/>
              </a:ext>
            </a:extLst>
          </p:cNvPr>
          <p:cNvGrpSpPr/>
          <p:nvPr/>
        </p:nvGrpSpPr>
        <p:grpSpPr>
          <a:xfrm>
            <a:off x="7809795" y="5383058"/>
            <a:ext cx="1787505" cy="727511"/>
            <a:chOff x="7602524" y="4930774"/>
            <a:chExt cx="1787505" cy="727511"/>
          </a:xfrm>
        </p:grpSpPr>
        <p:sp>
          <p:nvSpPr>
            <p:cNvPr id="664" name="TextBox 663">
              <a:extLst>
                <a:ext uri="{FF2B5EF4-FFF2-40B4-BE49-F238E27FC236}">
                  <a16:creationId xmlns:a16="http://schemas.microsoft.com/office/drawing/2014/main" id="{915461E0-C6DB-433D-AC0F-B65D2D4F0973}"/>
                </a:ext>
              </a:extLst>
            </p:cNvPr>
            <p:cNvSpPr txBox="1"/>
            <p:nvPr/>
          </p:nvSpPr>
          <p:spPr>
            <a:xfrm>
              <a:off x="7602524" y="4930774"/>
              <a:ext cx="1767840" cy="246221"/>
            </a:xfrm>
            <a:prstGeom prst="rect">
              <a:avLst/>
            </a:prstGeom>
            <a:noFill/>
          </p:spPr>
          <p:txBody>
            <a:bodyPr wrap="square" lIns="0" tIns="0" rIns="0" bIns="0" rtlCol="0">
              <a:spAutoFit/>
            </a:bodyPr>
            <a:lstStyle/>
            <a:p>
              <a:pPr algn="ctr"/>
              <a:r>
                <a:rPr lang="en-ZA" sz="1600" dirty="0">
                  <a:solidFill>
                    <a:prstClr val="black"/>
                  </a:solidFill>
                  <a:latin typeface="Trebuchet MS" panose="020B0603020202020204"/>
                </a:rPr>
                <a:t>Development</a:t>
              </a:r>
            </a:p>
          </p:txBody>
        </p:sp>
        <p:sp>
          <p:nvSpPr>
            <p:cNvPr id="665" name="TextBox 664">
              <a:extLst>
                <a:ext uri="{FF2B5EF4-FFF2-40B4-BE49-F238E27FC236}">
                  <a16:creationId xmlns:a16="http://schemas.microsoft.com/office/drawing/2014/main" id="{E1EA42D2-A390-42BA-8F37-95DD95AAEBB6}"/>
                </a:ext>
              </a:extLst>
            </p:cNvPr>
            <p:cNvSpPr txBox="1"/>
            <p:nvPr/>
          </p:nvSpPr>
          <p:spPr>
            <a:xfrm>
              <a:off x="7622189" y="5209734"/>
              <a:ext cx="1767840" cy="184666"/>
            </a:xfrm>
            <a:prstGeom prst="rect">
              <a:avLst/>
            </a:prstGeom>
            <a:noFill/>
          </p:spPr>
          <p:txBody>
            <a:bodyPr wrap="square" lIns="0" tIns="0" rIns="0" bIns="0" rtlCol="0">
              <a:spAutoFit/>
            </a:bodyPr>
            <a:lstStyle/>
            <a:p>
              <a:pPr algn="ctr"/>
              <a:r>
                <a:rPr lang="en-ZA" sz="1200" dirty="0">
                  <a:solidFill>
                    <a:prstClr val="black">
                      <a:lumMod val="75000"/>
                      <a:lumOff val="25000"/>
                    </a:prstClr>
                  </a:solidFill>
                  <a:latin typeface="Trebuchet MS" panose="020B0603020202020204"/>
                </a:rPr>
                <a:t>Implementation</a:t>
              </a:r>
            </a:p>
          </p:txBody>
        </p:sp>
        <p:sp>
          <p:nvSpPr>
            <p:cNvPr id="666" name="TextBox 665">
              <a:extLst>
                <a:ext uri="{FF2B5EF4-FFF2-40B4-BE49-F238E27FC236}">
                  <a16:creationId xmlns:a16="http://schemas.microsoft.com/office/drawing/2014/main" id="{6EFD3790-8153-4A87-92A3-80383332E9BD}"/>
                </a:ext>
              </a:extLst>
            </p:cNvPr>
            <p:cNvSpPr txBox="1"/>
            <p:nvPr/>
          </p:nvSpPr>
          <p:spPr>
            <a:xfrm>
              <a:off x="7602525" y="5422548"/>
              <a:ext cx="1767839" cy="235737"/>
            </a:xfrm>
            <a:prstGeom prst="rect">
              <a:avLst/>
            </a:prstGeom>
            <a:noFill/>
          </p:spPr>
          <p:txBody>
            <a:bodyPr wrap="square" lIns="0" tIns="0" rIns="0" bIns="0" rtlCol="0">
              <a:noAutofit/>
            </a:bodyPr>
            <a:lstStyle/>
            <a:p>
              <a:pPr algn="ctr"/>
              <a:r>
                <a:rPr lang="en-ZA" sz="1050" dirty="0">
                  <a:solidFill>
                    <a:prstClr val="black">
                      <a:lumMod val="75000"/>
                      <a:lumOff val="25000"/>
                    </a:prstClr>
                  </a:solidFill>
                  <a:latin typeface="Trebuchet MS" panose="020B0603020202020204"/>
                </a:rPr>
                <a:t>Currently working on it...</a:t>
              </a:r>
            </a:p>
          </p:txBody>
        </p:sp>
      </p:grpSp>
      <p:sp>
        <p:nvSpPr>
          <p:cNvPr id="667" name="Arrow: U-Turn Milestone 7" title="Timeline Arrow">
            <a:extLst>
              <a:ext uri="{FF2B5EF4-FFF2-40B4-BE49-F238E27FC236}">
                <a16:creationId xmlns:a16="http://schemas.microsoft.com/office/drawing/2014/main" id="{BC120B01-E5C6-4023-8843-B7318CD74F89}"/>
              </a:ext>
            </a:extLst>
          </p:cNvPr>
          <p:cNvSpPr/>
          <p:nvPr/>
        </p:nvSpPr>
        <p:spPr>
          <a:xfrm>
            <a:off x="9489145" y="3289311"/>
            <a:ext cx="2055383" cy="650967"/>
          </a:xfrm>
          <a:prstGeom prst="uturnArrow">
            <a:avLst>
              <a:gd name="adj1" fmla="val 37244"/>
              <a:gd name="adj2" fmla="val 18622"/>
              <a:gd name="adj3" fmla="val 20252"/>
              <a:gd name="adj4" fmla="val 52602"/>
              <a:gd name="adj5" fmla="val 96832"/>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a:ln>
                <a:noFill/>
              </a:ln>
              <a:solidFill>
                <a:prstClr val="black"/>
              </a:solidFill>
              <a:effectLst/>
              <a:uLnTx/>
              <a:uFillTx/>
              <a:latin typeface="Trebuchet MS" panose="020B0603020202020204"/>
              <a:ea typeface="+mn-ea"/>
              <a:cs typeface="+mn-cs"/>
            </a:endParaRPr>
          </a:p>
        </p:txBody>
      </p:sp>
      <p:cxnSp>
        <p:nvCxnSpPr>
          <p:cNvPr id="669" name="Connector Milestone 1" title="Connecter Line">
            <a:extLst>
              <a:ext uri="{FF2B5EF4-FFF2-40B4-BE49-F238E27FC236}">
                <a16:creationId xmlns:a16="http://schemas.microsoft.com/office/drawing/2014/main" id="{51434464-EC62-4972-8542-B896D1022A52}"/>
              </a:ext>
            </a:extLst>
          </p:cNvPr>
          <p:cNvCxnSpPr>
            <a:cxnSpLocks/>
          </p:cNvCxnSpPr>
          <p:nvPr/>
        </p:nvCxnSpPr>
        <p:spPr>
          <a:xfrm flipH="1">
            <a:off x="10516836" y="2635533"/>
            <a:ext cx="1" cy="361944"/>
          </a:xfrm>
          <a:prstGeom prst="line">
            <a:avLst/>
          </a:prstGeom>
          <a:noFill/>
          <a:ln w="6350" cap="flat" cmpd="sng" algn="ctr">
            <a:solidFill>
              <a:sysClr val="windowText" lastClr="000000">
                <a:lumMod val="75000"/>
                <a:lumOff val="25000"/>
              </a:sysClr>
            </a:solidFill>
            <a:prstDash val="solid"/>
            <a:miter lim="800000"/>
            <a:headEnd type="oval"/>
            <a:tailEnd type="oval"/>
          </a:ln>
          <a:effectLst/>
        </p:spPr>
      </p:cxnSp>
      <p:grpSp>
        <p:nvGrpSpPr>
          <p:cNvPr id="670" name="Text Milestone 7" title="Item Text">
            <a:extLst>
              <a:ext uri="{FF2B5EF4-FFF2-40B4-BE49-F238E27FC236}">
                <a16:creationId xmlns:a16="http://schemas.microsoft.com/office/drawing/2014/main" id="{A36F2D28-A506-4151-AF8B-51C8A6DCF4AB}"/>
              </a:ext>
            </a:extLst>
          </p:cNvPr>
          <p:cNvGrpSpPr/>
          <p:nvPr/>
        </p:nvGrpSpPr>
        <p:grpSpPr>
          <a:xfrm>
            <a:off x="9370144" y="1691143"/>
            <a:ext cx="2206676" cy="825908"/>
            <a:chOff x="9380325" y="1443736"/>
            <a:chExt cx="2076553" cy="559552"/>
          </a:xfrm>
        </p:grpSpPr>
        <p:sp>
          <p:nvSpPr>
            <p:cNvPr id="671" name="TextBox 670">
              <a:extLst>
                <a:ext uri="{FF2B5EF4-FFF2-40B4-BE49-F238E27FC236}">
                  <a16:creationId xmlns:a16="http://schemas.microsoft.com/office/drawing/2014/main" id="{4EB73335-6C89-4128-B95B-4B44A530F2DF}"/>
                </a:ext>
              </a:extLst>
            </p:cNvPr>
            <p:cNvSpPr txBox="1"/>
            <p:nvPr/>
          </p:nvSpPr>
          <p:spPr>
            <a:xfrm>
              <a:off x="9380325" y="1443736"/>
              <a:ext cx="2076553" cy="166814"/>
            </a:xfrm>
            <a:prstGeom prst="rect">
              <a:avLst/>
            </a:prstGeom>
            <a:noFill/>
          </p:spPr>
          <p:txBody>
            <a:bodyPr wrap="square" lIns="0" tIns="0" rIns="0" bIns="0" rtlCol="0">
              <a:spAutoFit/>
            </a:bodyPr>
            <a:lstStyle/>
            <a:p>
              <a:pPr algn="ctr"/>
              <a:r>
                <a:rPr lang="en-ZA" sz="1600" dirty="0">
                  <a:solidFill>
                    <a:prstClr val="black"/>
                  </a:solidFill>
                  <a:latin typeface="Trebuchet MS" panose="020B0603020202020204"/>
                </a:rPr>
                <a:t>Testing</a:t>
              </a:r>
            </a:p>
          </p:txBody>
        </p:sp>
        <p:sp>
          <p:nvSpPr>
            <p:cNvPr id="672" name="TextBox 671">
              <a:extLst>
                <a:ext uri="{FF2B5EF4-FFF2-40B4-BE49-F238E27FC236}">
                  <a16:creationId xmlns:a16="http://schemas.microsoft.com/office/drawing/2014/main" id="{75E645DE-C826-4512-B407-DDF59B86178C}"/>
                </a:ext>
              </a:extLst>
            </p:cNvPr>
            <p:cNvSpPr txBox="1"/>
            <p:nvPr/>
          </p:nvSpPr>
          <p:spPr>
            <a:xfrm>
              <a:off x="9538955" y="1632288"/>
              <a:ext cx="1767840" cy="233845"/>
            </a:xfrm>
            <a:prstGeom prst="rect">
              <a:avLst/>
            </a:prstGeom>
            <a:noFill/>
          </p:spPr>
          <p:txBody>
            <a:bodyPr wrap="square" lIns="0" tIns="0" rIns="0" bIns="0" rtlCol="0">
              <a:spAutoFit/>
            </a:bodyPr>
            <a:lstStyle/>
            <a:p>
              <a:pPr algn="ctr">
                <a:lnSpc>
                  <a:spcPts val="1400"/>
                </a:lnSpc>
              </a:pPr>
              <a:r>
                <a:rPr lang="en-ZA" sz="1050" dirty="0">
                  <a:solidFill>
                    <a:prstClr val="black">
                      <a:lumMod val="75000"/>
                      <a:lumOff val="25000"/>
                    </a:prstClr>
                  </a:solidFill>
                  <a:latin typeface="Trebuchet MS" panose="020B0603020202020204"/>
                </a:rPr>
                <a:t>Training of Model and improving Accuracy</a:t>
              </a:r>
            </a:p>
          </p:txBody>
        </p:sp>
        <p:sp>
          <p:nvSpPr>
            <p:cNvPr id="673" name="TextBox 672">
              <a:extLst>
                <a:ext uri="{FF2B5EF4-FFF2-40B4-BE49-F238E27FC236}">
                  <a16:creationId xmlns:a16="http://schemas.microsoft.com/office/drawing/2014/main" id="{A2FD6A99-D7E0-47D1-B91A-2E0FE8097F86}"/>
                </a:ext>
              </a:extLst>
            </p:cNvPr>
            <p:cNvSpPr txBox="1"/>
            <p:nvPr/>
          </p:nvSpPr>
          <p:spPr>
            <a:xfrm>
              <a:off x="9575967" y="1888882"/>
              <a:ext cx="1767839" cy="114406"/>
            </a:xfrm>
            <a:prstGeom prst="rect">
              <a:avLst/>
            </a:prstGeom>
            <a:noFill/>
          </p:spPr>
          <p:txBody>
            <a:bodyPr wrap="square" lIns="0" tIns="0" rIns="0" bIns="0" rtlCol="0">
              <a:noAutofit/>
            </a:bodyPr>
            <a:lstStyle/>
            <a:p>
              <a:pPr algn="ctr"/>
              <a:r>
                <a:rPr lang="en-ZA" sz="1000" dirty="0">
                  <a:solidFill>
                    <a:prstClr val="black">
                      <a:lumMod val="75000"/>
                      <a:lumOff val="25000"/>
                    </a:prstClr>
                  </a:solidFill>
                  <a:latin typeface="Trebuchet MS" panose="020B0603020202020204"/>
                </a:rPr>
                <a:t>Just in Few Days</a:t>
              </a:r>
            </a:p>
          </p:txBody>
        </p:sp>
      </p:grpSp>
      <p:cxnSp>
        <p:nvCxnSpPr>
          <p:cNvPr id="674" name="Connector Launch" title="Connecter Line">
            <a:extLst>
              <a:ext uri="{FF2B5EF4-FFF2-40B4-BE49-F238E27FC236}">
                <a16:creationId xmlns:a16="http://schemas.microsoft.com/office/drawing/2014/main" id="{4168DC79-C473-4534-A22D-482CA7E81C73}"/>
              </a:ext>
            </a:extLst>
          </p:cNvPr>
          <p:cNvCxnSpPr>
            <a:cxnSpLocks/>
            <a:endCxn id="676" idx="0"/>
          </p:cNvCxnSpPr>
          <p:nvPr/>
        </p:nvCxnSpPr>
        <p:spPr>
          <a:xfrm flipH="1">
            <a:off x="11420352" y="3940274"/>
            <a:ext cx="4" cy="554531"/>
          </a:xfrm>
          <a:prstGeom prst="line">
            <a:avLst/>
          </a:prstGeom>
          <a:noFill/>
          <a:ln w="6350" cap="flat" cmpd="sng" algn="ctr">
            <a:solidFill>
              <a:sysClr val="windowText" lastClr="000000">
                <a:lumMod val="75000"/>
                <a:lumOff val="25000"/>
              </a:sysClr>
            </a:solidFill>
            <a:prstDash val="solid"/>
            <a:miter lim="800000"/>
            <a:headEnd type="oval"/>
            <a:tailEnd type="oval"/>
          </a:ln>
          <a:effectLst/>
        </p:spPr>
      </p:cxnSp>
      <p:grpSp>
        <p:nvGrpSpPr>
          <p:cNvPr id="675" name="Launch Graphic" title="Launch Graphic">
            <a:extLst>
              <a:ext uri="{FF2B5EF4-FFF2-40B4-BE49-F238E27FC236}">
                <a16:creationId xmlns:a16="http://schemas.microsoft.com/office/drawing/2014/main" id="{692D9EEB-2D8D-48EF-88AE-43B9017B6087}"/>
              </a:ext>
            </a:extLst>
          </p:cNvPr>
          <p:cNvGrpSpPr/>
          <p:nvPr/>
        </p:nvGrpSpPr>
        <p:grpSpPr>
          <a:xfrm>
            <a:off x="11080082" y="4494805"/>
            <a:ext cx="680539" cy="680539"/>
            <a:chOff x="10961301" y="3355525"/>
            <a:chExt cx="680539" cy="680539"/>
          </a:xfrm>
        </p:grpSpPr>
        <p:sp>
          <p:nvSpPr>
            <p:cNvPr id="676" name="Oval 675" title="Launch Circle">
              <a:extLst>
                <a:ext uri="{FF2B5EF4-FFF2-40B4-BE49-F238E27FC236}">
                  <a16:creationId xmlns:a16="http://schemas.microsoft.com/office/drawing/2014/main" id="{33505C2F-B643-4FF2-99A2-985235B07387}"/>
                </a:ext>
              </a:extLst>
            </p:cNvPr>
            <p:cNvSpPr/>
            <p:nvPr/>
          </p:nvSpPr>
          <p:spPr>
            <a:xfrm>
              <a:off x="10961301" y="3355525"/>
              <a:ext cx="680539" cy="680539"/>
            </a:xfrm>
            <a:prstGeom prst="ellipse">
              <a:avLst/>
            </a:prstGeom>
            <a:solidFill>
              <a:srgbClr val="A7EA5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ZA" sz="1800" b="0" i="0" u="none" strike="noStrike" kern="0" cap="none" spc="0" normalizeH="0" baseline="0" noProof="0" dirty="0">
                <a:ln>
                  <a:noFill/>
                </a:ln>
                <a:solidFill>
                  <a:prstClr val="white"/>
                </a:solidFill>
                <a:effectLst/>
                <a:uLnTx/>
                <a:uFillTx/>
                <a:latin typeface="Trebuchet MS" panose="020B0603020202020204"/>
                <a:ea typeface="+mn-ea"/>
                <a:cs typeface="+mn-cs"/>
              </a:endParaRPr>
            </a:p>
          </p:txBody>
        </p:sp>
        <p:pic>
          <p:nvPicPr>
            <p:cNvPr id="677" name="Graphic 676" title="Launch Icon">
              <a:extLst>
                <a:ext uri="{FF2B5EF4-FFF2-40B4-BE49-F238E27FC236}">
                  <a16:creationId xmlns:a16="http://schemas.microsoft.com/office/drawing/2014/main" id="{8A6AE885-9839-4FC0-A79D-56ABF57226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02868" y="3548145"/>
              <a:ext cx="235505" cy="315487"/>
            </a:xfrm>
            <a:prstGeom prst="rect">
              <a:avLst/>
            </a:prstGeom>
          </p:spPr>
        </p:pic>
      </p:grpSp>
      <p:grpSp>
        <p:nvGrpSpPr>
          <p:cNvPr id="678" name="Text Milestone Launch" title="Item Text">
            <a:extLst>
              <a:ext uri="{FF2B5EF4-FFF2-40B4-BE49-F238E27FC236}">
                <a16:creationId xmlns:a16="http://schemas.microsoft.com/office/drawing/2014/main" id="{951ED37B-1FBA-4D64-B29F-B6E1C5C49005}"/>
              </a:ext>
            </a:extLst>
          </p:cNvPr>
          <p:cNvGrpSpPr/>
          <p:nvPr/>
        </p:nvGrpSpPr>
        <p:grpSpPr>
          <a:xfrm>
            <a:off x="10512651" y="5442052"/>
            <a:ext cx="1767840" cy="727511"/>
            <a:chOff x="10393870" y="4930774"/>
            <a:chExt cx="1767840" cy="727511"/>
          </a:xfrm>
        </p:grpSpPr>
        <p:sp>
          <p:nvSpPr>
            <p:cNvPr id="679" name="TextBox 678">
              <a:extLst>
                <a:ext uri="{FF2B5EF4-FFF2-40B4-BE49-F238E27FC236}">
                  <a16:creationId xmlns:a16="http://schemas.microsoft.com/office/drawing/2014/main" id="{704E0912-DFB3-4D01-8E62-6035409449B9}"/>
                </a:ext>
              </a:extLst>
            </p:cNvPr>
            <p:cNvSpPr txBox="1"/>
            <p:nvPr/>
          </p:nvSpPr>
          <p:spPr>
            <a:xfrm>
              <a:off x="10393870" y="4930774"/>
              <a:ext cx="1767840" cy="276999"/>
            </a:xfrm>
            <a:prstGeom prst="rect">
              <a:avLst/>
            </a:prstGeom>
            <a:noFill/>
          </p:spPr>
          <p:txBody>
            <a:bodyPr wrap="square" lIns="0" tIns="0" rIns="0" bIns="0" rtlCol="0">
              <a:spAutoFit/>
            </a:bodyPr>
            <a:lstStyle/>
            <a:p>
              <a:pPr algn="ctr"/>
              <a:r>
                <a:rPr lang="en-ZA" dirty="0">
                  <a:solidFill>
                    <a:prstClr val="black"/>
                  </a:solidFill>
                  <a:latin typeface="Trebuchet MS" panose="020B0603020202020204"/>
                </a:rPr>
                <a:t>Completion</a:t>
              </a:r>
            </a:p>
          </p:txBody>
        </p:sp>
        <p:sp>
          <p:nvSpPr>
            <p:cNvPr id="680" name="TextBox 679">
              <a:extLst>
                <a:ext uri="{FF2B5EF4-FFF2-40B4-BE49-F238E27FC236}">
                  <a16:creationId xmlns:a16="http://schemas.microsoft.com/office/drawing/2014/main" id="{9FC815C7-2D02-43B2-801F-C18053730B3B}"/>
                </a:ext>
              </a:extLst>
            </p:cNvPr>
            <p:cNvSpPr txBox="1"/>
            <p:nvPr/>
          </p:nvSpPr>
          <p:spPr>
            <a:xfrm>
              <a:off x="10393870" y="5239230"/>
              <a:ext cx="1767840" cy="169277"/>
            </a:xfrm>
            <a:prstGeom prst="rect">
              <a:avLst/>
            </a:prstGeom>
            <a:noFill/>
          </p:spPr>
          <p:txBody>
            <a:bodyPr wrap="square" lIns="0" tIns="0" rIns="0" bIns="0" rtlCol="0">
              <a:spAutoFit/>
            </a:bodyPr>
            <a:lstStyle/>
            <a:p>
              <a:pPr algn="ctr"/>
              <a:r>
                <a:rPr lang="en-ZA" sz="1100" dirty="0">
                  <a:solidFill>
                    <a:prstClr val="black">
                      <a:lumMod val="75000"/>
                      <a:lumOff val="25000"/>
                    </a:prstClr>
                  </a:solidFill>
                  <a:latin typeface="Trebuchet MS" panose="020B0603020202020204"/>
                </a:rPr>
                <a:t>Deadline</a:t>
              </a:r>
            </a:p>
          </p:txBody>
        </p:sp>
        <p:sp>
          <p:nvSpPr>
            <p:cNvPr id="681" name="TextBox 680">
              <a:extLst>
                <a:ext uri="{FF2B5EF4-FFF2-40B4-BE49-F238E27FC236}">
                  <a16:creationId xmlns:a16="http://schemas.microsoft.com/office/drawing/2014/main" id="{9D055B06-2286-4AF0-B1FB-721CA4064B98}"/>
                </a:ext>
              </a:extLst>
            </p:cNvPr>
            <p:cNvSpPr txBox="1"/>
            <p:nvPr/>
          </p:nvSpPr>
          <p:spPr>
            <a:xfrm>
              <a:off x="10393871" y="5422548"/>
              <a:ext cx="1767839" cy="235737"/>
            </a:xfrm>
            <a:prstGeom prst="rect">
              <a:avLst/>
            </a:prstGeom>
            <a:noFill/>
          </p:spPr>
          <p:txBody>
            <a:bodyPr wrap="square" lIns="0" tIns="0" rIns="0" bIns="0" rtlCol="0">
              <a:noAutofit/>
            </a:bodyPr>
            <a:lstStyle/>
            <a:p>
              <a:pPr algn="ctr"/>
              <a:r>
                <a:rPr lang="en-ZA" sz="1100" dirty="0">
                  <a:solidFill>
                    <a:prstClr val="black">
                      <a:lumMod val="75000"/>
                      <a:lumOff val="25000"/>
                    </a:prstClr>
                  </a:solidFill>
                  <a:latin typeface="Trebuchet MS" panose="020B0603020202020204"/>
                </a:rPr>
                <a:t>30</a:t>
              </a:r>
              <a:r>
                <a:rPr lang="en-ZA" sz="1100" baseline="30000" dirty="0">
                  <a:solidFill>
                    <a:prstClr val="black">
                      <a:lumMod val="75000"/>
                      <a:lumOff val="25000"/>
                    </a:prstClr>
                  </a:solidFill>
                  <a:latin typeface="Trebuchet MS" panose="020B0603020202020204"/>
                </a:rPr>
                <a:t>th</a:t>
              </a:r>
              <a:r>
                <a:rPr lang="en-ZA" sz="1100" dirty="0">
                  <a:solidFill>
                    <a:prstClr val="black">
                      <a:lumMod val="75000"/>
                      <a:lumOff val="25000"/>
                    </a:prstClr>
                  </a:solidFill>
                  <a:latin typeface="Trebuchet MS" panose="020B0603020202020204"/>
                </a:rPr>
                <a:t> November 2021</a:t>
              </a:r>
            </a:p>
          </p:txBody>
        </p:sp>
      </p:grpSp>
      <p:sp>
        <p:nvSpPr>
          <p:cNvPr id="682" name="TextBox 681">
            <a:extLst>
              <a:ext uri="{FF2B5EF4-FFF2-40B4-BE49-F238E27FC236}">
                <a16:creationId xmlns:a16="http://schemas.microsoft.com/office/drawing/2014/main" id="{50FE20FD-F756-46FC-8824-119CDA543A52}"/>
              </a:ext>
            </a:extLst>
          </p:cNvPr>
          <p:cNvSpPr txBox="1"/>
          <p:nvPr/>
        </p:nvSpPr>
        <p:spPr>
          <a:xfrm>
            <a:off x="-134015" y="4018658"/>
            <a:ext cx="1767840" cy="276999"/>
          </a:xfrm>
          <a:prstGeom prst="rect">
            <a:avLst/>
          </a:prstGeom>
          <a:noFill/>
        </p:spPr>
        <p:txBody>
          <a:bodyPr wrap="square" lIns="0" tIns="0" rIns="0" bIns="0" rtlCol="0">
            <a:spAutoFit/>
          </a:bodyPr>
          <a:lstStyle/>
          <a:p>
            <a:pPr algn="ctr"/>
            <a:r>
              <a:rPr lang="en-ZA" dirty="0">
                <a:solidFill>
                  <a:prstClr val="black"/>
                </a:solidFill>
                <a:latin typeface="Trebuchet MS" panose="020B0603020202020204"/>
              </a:rPr>
              <a:t>Start</a:t>
            </a:r>
          </a:p>
        </p:txBody>
      </p:sp>
      <p:grpSp>
        <p:nvGrpSpPr>
          <p:cNvPr id="683" name="Text Milestone 1" title="Item Text">
            <a:extLst>
              <a:ext uri="{FF2B5EF4-FFF2-40B4-BE49-F238E27FC236}">
                <a16:creationId xmlns:a16="http://schemas.microsoft.com/office/drawing/2014/main" id="{2528B1DE-0027-40DD-9921-DAF6457EED8D}"/>
              </a:ext>
            </a:extLst>
          </p:cNvPr>
          <p:cNvGrpSpPr/>
          <p:nvPr/>
        </p:nvGrpSpPr>
        <p:grpSpPr>
          <a:xfrm>
            <a:off x="2020531" y="5463999"/>
            <a:ext cx="1873044" cy="776672"/>
            <a:chOff x="568098" y="1270541"/>
            <a:chExt cx="1767840" cy="776672"/>
          </a:xfrm>
        </p:grpSpPr>
        <p:sp>
          <p:nvSpPr>
            <p:cNvPr id="684" name="TextBox 683">
              <a:extLst>
                <a:ext uri="{FF2B5EF4-FFF2-40B4-BE49-F238E27FC236}">
                  <a16:creationId xmlns:a16="http://schemas.microsoft.com/office/drawing/2014/main" id="{C46620F7-705E-42AC-AD01-ED2D21BA8196}"/>
                </a:ext>
              </a:extLst>
            </p:cNvPr>
            <p:cNvSpPr txBox="1"/>
            <p:nvPr/>
          </p:nvSpPr>
          <p:spPr>
            <a:xfrm>
              <a:off x="568098" y="1270541"/>
              <a:ext cx="1767840" cy="246221"/>
            </a:xfrm>
            <a:prstGeom prst="rect">
              <a:avLst/>
            </a:prstGeom>
            <a:noFill/>
          </p:spPr>
          <p:txBody>
            <a:bodyPr wrap="square" lIns="0" tIns="0" rIns="0" bIns="0" rtlCol="0">
              <a:spAutoFit/>
            </a:bodyPr>
            <a:lstStyle/>
            <a:p>
              <a:pPr algn="ctr"/>
              <a:r>
                <a:rPr lang="en-ZA" sz="1600" dirty="0">
                  <a:solidFill>
                    <a:prstClr val="black"/>
                  </a:solidFill>
                  <a:latin typeface="Trebuchet MS" panose="020B0603020202020204"/>
                </a:rPr>
                <a:t>Machine Learning</a:t>
              </a:r>
            </a:p>
          </p:txBody>
        </p:sp>
        <p:sp>
          <p:nvSpPr>
            <p:cNvPr id="685" name="TextBox 684">
              <a:extLst>
                <a:ext uri="{FF2B5EF4-FFF2-40B4-BE49-F238E27FC236}">
                  <a16:creationId xmlns:a16="http://schemas.microsoft.com/office/drawing/2014/main" id="{E5DAC1BB-AB6B-44AC-8CD5-B0C6327800BD}"/>
                </a:ext>
              </a:extLst>
            </p:cNvPr>
            <p:cNvSpPr txBox="1"/>
            <p:nvPr/>
          </p:nvSpPr>
          <p:spPr>
            <a:xfrm>
              <a:off x="568098" y="1578997"/>
              <a:ext cx="1767840" cy="184666"/>
            </a:xfrm>
            <a:prstGeom prst="rect">
              <a:avLst/>
            </a:prstGeom>
            <a:noFill/>
          </p:spPr>
          <p:txBody>
            <a:bodyPr wrap="square" lIns="0" tIns="0" rIns="0" bIns="0" rtlCol="0">
              <a:spAutoFit/>
            </a:bodyPr>
            <a:lstStyle/>
            <a:p>
              <a:pPr algn="ctr"/>
              <a:r>
                <a:rPr lang="en-ZA" sz="1200" dirty="0">
                  <a:solidFill>
                    <a:prstClr val="black">
                      <a:lumMod val="75000"/>
                      <a:lumOff val="25000"/>
                    </a:prstClr>
                  </a:solidFill>
                  <a:latin typeface="Trebuchet MS" panose="020B0603020202020204"/>
                </a:rPr>
                <a:t>Research</a:t>
              </a:r>
            </a:p>
          </p:txBody>
        </p:sp>
        <p:sp>
          <p:nvSpPr>
            <p:cNvPr id="686" name="TextBox 685">
              <a:extLst>
                <a:ext uri="{FF2B5EF4-FFF2-40B4-BE49-F238E27FC236}">
                  <a16:creationId xmlns:a16="http://schemas.microsoft.com/office/drawing/2014/main" id="{30CD9A5E-3A6B-4E0A-8261-A6D086A18ABA}"/>
                </a:ext>
              </a:extLst>
            </p:cNvPr>
            <p:cNvSpPr txBox="1"/>
            <p:nvPr/>
          </p:nvSpPr>
          <p:spPr>
            <a:xfrm>
              <a:off x="568099" y="1811476"/>
              <a:ext cx="1767839" cy="235737"/>
            </a:xfrm>
            <a:prstGeom prst="rect">
              <a:avLst/>
            </a:prstGeom>
            <a:noFill/>
          </p:spPr>
          <p:txBody>
            <a:bodyPr wrap="square" lIns="0" tIns="0" rIns="0" bIns="0" rtlCol="0">
              <a:noAutofit/>
            </a:bodyPr>
            <a:lstStyle/>
            <a:p>
              <a:pPr algn="ctr"/>
              <a:r>
                <a:rPr lang="en-ZA" sz="1000" dirty="0">
                  <a:solidFill>
                    <a:prstClr val="black">
                      <a:lumMod val="75000"/>
                      <a:lumOff val="25000"/>
                    </a:prstClr>
                  </a:solidFill>
                  <a:latin typeface="Trebuchet MS" panose="020B0603020202020204"/>
                </a:rPr>
                <a:t>17</a:t>
              </a:r>
              <a:r>
                <a:rPr lang="en-ZA" sz="1000" baseline="30000" dirty="0">
                  <a:solidFill>
                    <a:prstClr val="black">
                      <a:lumMod val="75000"/>
                      <a:lumOff val="25000"/>
                    </a:prstClr>
                  </a:solidFill>
                  <a:latin typeface="Trebuchet MS" panose="020B0603020202020204"/>
                </a:rPr>
                <a:t>th</a:t>
              </a:r>
              <a:r>
                <a:rPr lang="en-ZA" sz="1000" dirty="0">
                  <a:solidFill>
                    <a:prstClr val="black">
                      <a:lumMod val="75000"/>
                      <a:lumOff val="25000"/>
                    </a:prstClr>
                  </a:solidFill>
                  <a:latin typeface="Trebuchet MS" panose="020B0603020202020204"/>
                </a:rPr>
                <a:t> – 23</a:t>
              </a:r>
              <a:r>
                <a:rPr lang="en-ZA" sz="1000" baseline="30000" dirty="0">
                  <a:solidFill>
                    <a:prstClr val="black">
                      <a:lumMod val="75000"/>
                      <a:lumOff val="25000"/>
                    </a:prstClr>
                  </a:solidFill>
                  <a:latin typeface="Trebuchet MS" panose="020B0603020202020204"/>
                </a:rPr>
                <a:t>th</a:t>
              </a:r>
              <a:r>
                <a:rPr lang="en-ZA" sz="1000" dirty="0">
                  <a:solidFill>
                    <a:prstClr val="black">
                      <a:lumMod val="75000"/>
                      <a:lumOff val="25000"/>
                    </a:prstClr>
                  </a:solidFill>
                  <a:latin typeface="Trebuchet MS" panose="020B0603020202020204"/>
                </a:rPr>
                <a:t> </a:t>
              </a:r>
              <a:r>
                <a:rPr lang="en-IN" sz="1000" dirty="0">
                  <a:solidFill>
                    <a:prstClr val="black">
                      <a:lumMod val="75000"/>
                      <a:lumOff val="25000"/>
                    </a:prstClr>
                  </a:solidFill>
                  <a:latin typeface="Trebuchet MS" panose="020B0603020202020204"/>
                </a:rPr>
                <a:t>October 2021</a:t>
              </a:r>
              <a:endParaRPr lang="en-ZA" sz="1000" dirty="0">
                <a:solidFill>
                  <a:prstClr val="black">
                    <a:lumMod val="75000"/>
                    <a:lumOff val="25000"/>
                  </a:prstClr>
                </a:solidFill>
                <a:latin typeface="Trebuchet MS" panose="020B0603020202020204"/>
              </a:endParaRPr>
            </a:p>
          </p:txBody>
        </p:sp>
      </p:grpSp>
      <p:sp>
        <p:nvSpPr>
          <p:cNvPr id="687" name="TextBox 686">
            <a:extLst>
              <a:ext uri="{FF2B5EF4-FFF2-40B4-BE49-F238E27FC236}">
                <a16:creationId xmlns:a16="http://schemas.microsoft.com/office/drawing/2014/main" id="{A4D8C8AF-ED3E-4289-A79C-BD4C2257B033}"/>
              </a:ext>
            </a:extLst>
          </p:cNvPr>
          <p:cNvSpPr txBox="1"/>
          <p:nvPr/>
        </p:nvSpPr>
        <p:spPr>
          <a:xfrm>
            <a:off x="88491" y="4355691"/>
            <a:ext cx="1366684" cy="235973"/>
          </a:xfrm>
          <a:prstGeom prst="rect">
            <a:avLst/>
          </a:prstGeom>
          <a:noFill/>
        </p:spPr>
        <p:txBody>
          <a:bodyPr wrap="square" lIns="0" tIns="0" rIns="0" bIns="0" rtlCol="0">
            <a:noAutofit/>
          </a:bodyPr>
          <a:lstStyle/>
          <a:p>
            <a:pPr algn="ctr"/>
            <a:r>
              <a:rPr lang="en-ZA" sz="1100" dirty="0">
                <a:solidFill>
                  <a:prstClr val="black">
                    <a:lumMod val="75000"/>
                    <a:lumOff val="25000"/>
                  </a:prstClr>
                </a:solidFill>
                <a:latin typeface="Trebuchet MS" panose="020B0603020202020204"/>
              </a:rPr>
              <a:t>9</a:t>
            </a:r>
            <a:r>
              <a:rPr lang="en-ZA" sz="1100" baseline="30000" dirty="0">
                <a:solidFill>
                  <a:prstClr val="black">
                    <a:lumMod val="75000"/>
                    <a:lumOff val="25000"/>
                  </a:prstClr>
                </a:solidFill>
                <a:latin typeface="Trebuchet MS" panose="020B0603020202020204"/>
              </a:rPr>
              <a:t>th</a:t>
            </a:r>
            <a:r>
              <a:rPr lang="en-ZA" sz="1100" dirty="0">
                <a:solidFill>
                  <a:prstClr val="black">
                    <a:lumMod val="75000"/>
                    <a:lumOff val="25000"/>
                  </a:prstClr>
                </a:solidFill>
                <a:latin typeface="Trebuchet MS" panose="020B0603020202020204"/>
              </a:rPr>
              <a:t> </a:t>
            </a:r>
            <a:r>
              <a:rPr lang="en-IN" sz="1100" dirty="0">
                <a:solidFill>
                  <a:prstClr val="black">
                    <a:lumMod val="75000"/>
                    <a:lumOff val="25000"/>
                  </a:prstClr>
                </a:solidFill>
                <a:latin typeface="Trebuchet MS" panose="020B0603020202020204"/>
              </a:rPr>
              <a:t>October 2021</a:t>
            </a:r>
            <a:endParaRPr lang="en-ZA" sz="1100" dirty="0">
              <a:solidFill>
                <a:prstClr val="black">
                  <a:lumMod val="75000"/>
                  <a:lumOff val="25000"/>
                </a:prstClr>
              </a:solidFill>
              <a:latin typeface="Trebuchet MS" panose="020B0603020202020204"/>
            </a:endParaRPr>
          </a:p>
        </p:txBody>
      </p:sp>
      <p:pic>
        <p:nvPicPr>
          <p:cNvPr id="4" name="Picture 3">
            <a:extLst>
              <a:ext uri="{FF2B5EF4-FFF2-40B4-BE49-F238E27FC236}">
                <a16:creationId xmlns:a16="http://schemas.microsoft.com/office/drawing/2014/main" id="{975B30BD-D96E-41D4-B312-2B05813E44DE}"/>
              </a:ext>
            </a:extLst>
          </p:cNvPr>
          <p:cNvPicPr>
            <a:picLocks noChangeAspect="1"/>
          </p:cNvPicPr>
          <p:nvPr/>
        </p:nvPicPr>
        <p:blipFill>
          <a:blip r:embed="rId4"/>
          <a:stretch>
            <a:fillRect/>
          </a:stretch>
        </p:blipFill>
        <p:spPr>
          <a:xfrm>
            <a:off x="226142" y="4559711"/>
            <a:ext cx="1022556" cy="1022556"/>
          </a:xfrm>
          <a:prstGeom prst="rect">
            <a:avLst/>
          </a:prstGeom>
        </p:spPr>
      </p:pic>
      <p:grpSp>
        <p:nvGrpSpPr>
          <p:cNvPr id="690" name="Text Milestone 1" title="Item Text">
            <a:extLst>
              <a:ext uri="{FF2B5EF4-FFF2-40B4-BE49-F238E27FC236}">
                <a16:creationId xmlns:a16="http://schemas.microsoft.com/office/drawing/2014/main" id="{4A568FCA-1353-4FEA-960E-069E66ACE126}"/>
              </a:ext>
            </a:extLst>
          </p:cNvPr>
          <p:cNvGrpSpPr/>
          <p:nvPr/>
        </p:nvGrpSpPr>
        <p:grpSpPr>
          <a:xfrm>
            <a:off x="3136492" y="1506515"/>
            <a:ext cx="1873044" cy="776672"/>
            <a:chOff x="568098" y="1270541"/>
            <a:chExt cx="1767840" cy="776672"/>
          </a:xfrm>
        </p:grpSpPr>
        <p:sp>
          <p:nvSpPr>
            <p:cNvPr id="691" name="TextBox 690">
              <a:extLst>
                <a:ext uri="{FF2B5EF4-FFF2-40B4-BE49-F238E27FC236}">
                  <a16:creationId xmlns:a16="http://schemas.microsoft.com/office/drawing/2014/main" id="{5677C94B-52A9-4522-8DB7-5E960F5FB6AF}"/>
                </a:ext>
              </a:extLst>
            </p:cNvPr>
            <p:cNvSpPr txBox="1"/>
            <p:nvPr/>
          </p:nvSpPr>
          <p:spPr>
            <a:xfrm>
              <a:off x="568098" y="1270541"/>
              <a:ext cx="1767840" cy="246221"/>
            </a:xfrm>
            <a:prstGeom prst="rect">
              <a:avLst/>
            </a:prstGeom>
            <a:noFill/>
          </p:spPr>
          <p:txBody>
            <a:bodyPr wrap="square" lIns="0" tIns="0" rIns="0" bIns="0" rtlCol="0">
              <a:spAutoFit/>
            </a:bodyPr>
            <a:lstStyle/>
            <a:p>
              <a:pPr algn="ctr"/>
              <a:r>
                <a:rPr lang="en-ZA" sz="1600" dirty="0">
                  <a:solidFill>
                    <a:prstClr val="black"/>
                  </a:solidFill>
                  <a:latin typeface="Trebuchet MS" panose="020B0603020202020204"/>
                </a:rPr>
                <a:t>Deep Learning</a:t>
              </a:r>
            </a:p>
          </p:txBody>
        </p:sp>
        <p:sp>
          <p:nvSpPr>
            <p:cNvPr id="692" name="TextBox 691">
              <a:extLst>
                <a:ext uri="{FF2B5EF4-FFF2-40B4-BE49-F238E27FC236}">
                  <a16:creationId xmlns:a16="http://schemas.microsoft.com/office/drawing/2014/main" id="{04C5DB5A-C3BB-47AC-B988-0E01270794D2}"/>
                </a:ext>
              </a:extLst>
            </p:cNvPr>
            <p:cNvSpPr txBox="1"/>
            <p:nvPr/>
          </p:nvSpPr>
          <p:spPr>
            <a:xfrm>
              <a:off x="568098" y="1578997"/>
              <a:ext cx="1767840" cy="184666"/>
            </a:xfrm>
            <a:prstGeom prst="rect">
              <a:avLst/>
            </a:prstGeom>
            <a:noFill/>
          </p:spPr>
          <p:txBody>
            <a:bodyPr wrap="square" lIns="0" tIns="0" rIns="0" bIns="0" rtlCol="0">
              <a:spAutoFit/>
            </a:bodyPr>
            <a:lstStyle/>
            <a:p>
              <a:pPr algn="ctr"/>
              <a:r>
                <a:rPr lang="en-ZA" sz="1200" dirty="0">
                  <a:solidFill>
                    <a:prstClr val="black">
                      <a:lumMod val="75000"/>
                      <a:lumOff val="25000"/>
                    </a:prstClr>
                  </a:solidFill>
                  <a:latin typeface="Trebuchet MS" panose="020B0603020202020204"/>
                </a:rPr>
                <a:t>Research</a:t>
              </a:r>
            </a:p>
          </p:txBody>
        </p:sp>
        <p:sp>
          <p:nvSpPr>
            <p:cNvPr id="693" name="TextBox 692">
              <a:extLst>
                <a:ext uri="{FF2B5EF4-FFF2-40B4-BE49-F238E27FC236}">
                  <a16:creationId xmlns:a16="http://schemas.microsoft.com/office/drawing/2014/main" id="{B26974D0-BA0B-4973-AB20-7C5052EB65D7}"/>
                </a:ext>
              </a:extLst>
            </p:cNvPr>
            <p:cNvSpPr txBox="1"/>
            <p:nvPr/>
          </p:nvSpPr>
          <p:spPr>
            <a:xfrm>
              <a:off x="568099" y="1811476"/>
              <a:ext cx="1767839" cy="235737"/>
            </a:xfrm>
            <a:prstGeom prst="rect">
              <a:avLst/>
            </a:prstGeom>
            <a:noFill/>
          </p:spPr>
          <p:txBody>
            <a:bodyPr wrap="square" lIns="0" tIns="0" rIns="0" bIns="0" rtlCol="0">
              <a:noAutofit/>
            </a:bodyPr>
            <a:lstStyle/>
            <a:p>
              <a:pPr algn="ctr"/>
              <a:r>
                <a:rPr lang="en-ZA" sz="1000" dirty="0">
                  <a:solidFill>
                    <a:prstClr val="black">
                      <a:lumMod val="75000"/>
                      <a:lumOff val="25000"/>
                    </a:prstClr>
                  </a:solidFill>
                  <a:latin typeface="Trebuchet MS" panose="020B0603020202020204"/>
                </a:rPr>
                <a:t>24</a:t>
              </a:r>
              <a:r>
                <a:rPr lang="en-ZA" sz="1000" baseline="30000" dirty="0">
                  <a:solidFill>
                    <a:prstClr val="black">
                      <a:lumMod val="75000"/>
                      <a:lumOff val="25000"/>
                    </a:prstClr>
                  </a:solidFill>
                  <a:latin typeface="Trebuchet MS" panose="020B0603020202020204"/>
                </a:rPr>
                <a:t>th</a:t>
              </a:r>
              <a:r>
                <a:rPr lang="en-ZA" sz="1000" dirty="0">
                  <a:solidFill>
                    <a:prstClr val="black">
                      <a:lumMod val="75000"/>
                      <a:lumOff val="25000"/>
                    </a:prstClr>
                  </a:solidFill>
                  <a:latin typeface="Trebuchet MS" panose="020B0603020202020204"/>
                </a:rPr>
                <a:t> – 31</a:t>
              </a:r>
              <a:r>
                <a:rPr lang="en-ZA" sz="1000" baseline="30000" dirty="0">
                  <a:solidFill>
                    <a:prstClr val="black">
                      <a:lumMod val="75000"/>
                      <a:lumOff val="25000"/>
                    </a:prstClr>
                  </a:solidFill>
                  <a:latin typeface="Trebuchet MS" panose="020B0603020202020204"/>
                </a:rPr>
                <a:t>th</a:t>
              </a:r>
              <a:r>
                <a:rPr lang="en-ZA" sz="1000" dirty="0">
                  <a:solidFill>
                    <a:prstClr val="black">
                      <a:lumMod val="75000"/>
                      <a:lumOff val="25000"/>
                    </a:prstClr>
                  </a:solidFill>
                  <a:latin typeface="Trebuchet MS" panose="020B0603020202020204"/>
                </a:rPr>
                <a:t> </a:t>
              </a:r>
              <a:r>
                <a:rPr lang="en-IN" sz="1000" dirty="0">
                  <a:solidFill>
                    <a:prstClr val="black">
                      <a:lumMod val="75000"/>
                      <a:lumOff val="25000"/>
                    </a:prstClr>
                  </a:solidFill>
                  <a:latin typeface="Trebuchet MS" panose="020B0603020202020204"/>
                </a:rPr>
                <a:t>October 2021</a:t>
              </a:r>
            </a:p>
            <a:p>
              <a:pPr algn="ctr">
                <a:lnSpc>
                  <a:spcPct val="150000"/>
                </a:lnSpc>
              </a:pPr>
              <a:r>
                <a:rPr lang="en-IN" sz="1000" dirty="0">
                  <a:solidFill>
                    <a:prstClr val="black">
                      <a:lumMod val="75000"/>
                      <a:lumOff val="25000"/>
                    </a:prstClr>
                  </a:solidFill>
                  <a:latin typeface="Trebuchet MS" panose="020B0603020202020204"/>
                </a:rPr>
                <a:t>8 Days</a:t>
              </a:r>
              <a:endParaRPr lang="en-ZA" sz="1000" dirty="0">
                <a:solidFill>
                  <a:prstClr val="black">
                    <a:lumMod val="75000"/>
                    <a:lumOff val="25000"/>
                  </a:prstClr>
                </a:solidFill>
                <a:latin typeface="Trebuchet MS" panose="020B0603020202020204"/>
              </a:endParaRPr>
            </a:p>
          </p:txBody>
        </p:sp>
      </p:grpSp>
      <p:grpSp>
        <p:nvGrpSpPr>
          <p:cNvPr id="694" name="Text Milestone 1" title="Item Text">
            <a:extLst>
              <a:ext uri="{FF2B5EF4-FFF2-40B4-BE49-F238E27FC236}">
                <a16:creationId xmlns:a16="http://schemas.microsoft.com/office/drawing/2014/main" id="{BE62988E-5F21-4E5C-A4F5-8C3477A615AB}"/>
              </a:ext>
            </a:extLst>
          </p:cNvPr>
          <p:cNvGrpSpPr/>
          <p:nvPr/>
        </p:nvGrpSpPr>
        <p:grpSpPr>
          <a:xfrm>
            <a:off x="3810002" y="5454167"/>
            <a:ext cx="1873044" cy="779485"/>
            <a:chOff x="568098" y="1270541"/>
            <a:chExt cx="1767840" cy="776672"/>
          </a:xfrm>
        </p:grpSpPr>
        <p:sp>
          <p:nvSpPr>
            <p:cNvPr id="695" name="TextBox 694">
              <a:extLst>
                <a:ext uri="{FF2B5EF4-FFF2-40B4-BE49-F238E27FC236}">
                  <a16:creationId xmlns:a16="http://schemas.microsoft.com/office/drawing/2014/main" id="{0F667869-0BF8-499F-8C45-75D80E99BE63}"/>
                </a:ext>
              </a:extLst>
            </p:cNvPr>
            <p:cNvSpPr txBox="1"/>
            <p:nvPr/>
          </p:nvSpPr>
          <p:spPr>
            <a:xfrm>
              <a:off x="568098" y="1270541"/>
              <a:ext cx="1767840" cy="246221"/>
            </a:xfrm>
            <a:prstGeom prst="rect">
              <a:avLst/>
            </a:prstGeom>
            <a:noFill/>
          </p:spPr>
          <p:txBody>
            <a:bodyPr wrap="square" lIns="0" tIns="0" rIns="0" bIns="0" rtlCol="0">
              <a:spAutoFit/>
            </a:bodyPr>
            <a:lstStyle/>
            <a:p>
              <a:pPr algn="ctr"/>
              <a:r>
                <a:rPr lang="en-ZA" sz="1600" dirty="0">
                  <a:solidFill>
                    <a:prstClr val="black"/>
                  </a:solidFill>
                  <a:latin typeface="Trebuchet MS" panose="020B0603020202020204"/>
                </a:rPr>
                <a:t>Neural Network</a:t>
              </a:r>
            </a:p>
          </p:txBody>
        </p:sp>
        <p:sp>
          <p:nvSpPr>
            <p:cNvPr id="696" name="TextBox 695">
              <a:extLst>
                <a:ext uri="{FF2B5EF4-FFF2-40B4-BE49-F238E27FC236}">
                  <a16:creationId xmlns:a16="http://schemas.microsoft.com/office/drawing/2014/main" id="{A4532C45-F186-46FB-8E0F-E8C4BA32AD8F}"/>
                </a:ext>
              </a:extLst>
            </p:cNvPr>
            <p:cNvSpPr txBox="1"/>
            <p:nvPr/>
          </p:nvSpPr>
          <p:spPr>
            <a:xfrm>
              <a:off x="568098" y="1578997"/>
              <a:ext cx="1767840" cy="184666"/>
            </a:xfrm>
            <a:prstGeom prst="rect">
              <a:avLst/>
            </a:prstGeom>
            <a:noFill/>
          </p:spPr>
          <p:txBody>
            <a:bodyPr wrap="square" lIns="0" tIns="0" rIns="0" bIns="0" rtlCol="0">
              <a:spAutoFit/>
            </a:bodyPr>
            <a:lstStyle/>
            <a:p>
              <a:pPr algn="ctr"/>
              <a:r>
                <a:rPr lang="en-ZA" sz="1200" dirty="0">
                  <a:solidFill>
                    <a:prstClr val="black">
                      <a:lumMod val="75000"/>
                      <a:lumOff val="25000"/>
                    </a:prstClr>
                  </a:solidFill>
                  <a:latin typeface="Trebuchet MS" panose="020B0603020202020204"/>
                </a:rPr>
                <a:t>Research</a:t>
              </a:r>
            </a:p>
          </p:txBody>
        </p:sp>
        <p:sp>
          <p:nvSpPr>
            <p:cNvPr id="697" name="TextBox 696">
              <a:extLst>
                <a:ext uri="{FF2B5EF4-FFF2-40B4-BE49-F238E27FC236}">
                  <a16:creationId xmlns:a16="http://schemas.microsoft.com/office/drawing/2014/main" id="{33DA3815-2626-4204-99A4-EB9630AA1CFA}"/>
                </a:ext>
              </a:extLst>
            </p:cNvPr>
            <p:cNvSpPr txBox="1"/>
            <p:nvPr/>
          </p:nvSpPr>
          <p:spPr>
            <a:xfrm>
              <a:off x="568099" y="1811476"/>
              <a:ext cx="1767839" cy="235737"/>
            </a:xfrm>
            <a:prstGeom prst="rect">
              <a:avLst/>
            </a:prstGeom>
            <a:noFill/>
          </p:spPr>
          <p:txBody>
            <a:bodyPr wrap="square" lIns="0" tIns="0" rIns="0" bIns="0" rtlCol="0">
              <a:noAutofit/>
            </a:bodyPr>
            <a:lstStyle/>
            <a:p>
              <a:pPr algn="ctr"/>
              <a:r>
                <a:rPr lang="en-ZA" sz="1000" dirty="0">
                  <a:solidFill>
                    <a:prstClr val="black">
                      <a:lumMod val="75000"/>
                      <a:lumOff val="25000"/>
                    </a:prstClr>
                  </a:solidFill>
                  <a:latin typeface="Trebuchet MS" panose="020B0603020202020204"/>
                </a:rPr>
                <a:t>1</a:t>
              </a:r>
              <a:r>
                <a:rPr lang="en-ZA" sz="1000" baseline="30000" dirty="0">
                  <a:solidFill>
                    <a:prstClr val="black">
                      <a:lumMod val="75000"/>
                      <a:lumOff val="25000"/>
                    </a:prstClr>
                  </a:solidFill>
                  <a:latin typeface="Trebuchet MS" panose="020B0603020202020204"/>
                </a:rPr>
                <a:t>st</a:t>
              </a:r>
              <a:r>
                <a:rPr lang="en-ZA" sz="1000" dirty="0">
                  <a:solidFill>
                    <a:prstClr val="black">
                      <a:lumMod val="75000"/>
                      <a:lumOff val="25000"/>
                    </a:prstClr>
                  </a:solidFill>
                  <a:latin typeface="Trebuchet MS" panose="020B0603020202020204"/>
                </a:rPr>
                <a:t> – 6</a:t>
              </a:r>
              <a:r>
                <a:rPr lang="en-ZA" sz="1000" baseline="30000" dirty="0">
                  <a:solidFill>
                    <a:prstClr val="black">
                      <a:lumMod val="75000"/>
                      <a:lumOff val="25000"/>
                    </a:prstClr>
                  </a:solidFill>
                  <a:latin typeface="Trebuchet MS" panose="020B0603020202020204"/>
                </a:rPr>
                <a:t>th</a:t>
              </a:r>
              <a:r>
                <a:rPr lang="en-ZA" sz="1000" dirty="0">
                  <a:solidFill>
                    <a:prstClr val="black">
                      <a:lumMod val="75000"/>
                      <a:lumOff val="25000"/>
                    </a:prstClr>
                  </a:solidFill>
                  <a:latin typeface="Trebuchet MS" panose="020B0603020202020204"/>
                </a:rPr>
                <a:t> November </a:t>
              </a:r>
              <a:r>
                <a:rPr lang="en-IN" sz="1000" dirty="0">
                  <a:solidFill>
                    <a:prstClr val="black">
                      <a:lumMod val="75000"/>
                      <a:lumOff val="25000"/>
                    </a:prstClr>
                  </a:solidFill>
                  <a:latin typeface="Trebuchet MS" panose="020B0603020202020204"/>
                </a:rPr>
                <a:t>2021</a:t>
              </a:r>
            </a:p>
            <a:p>
              <a:pPr algn="ctr">
                <a:lnSpc>
                  <a:spcPct val="150000"/>
                </a:lnSpc>
              </a:pPr>
              <a:r>
                <a:rPr lang="en-IN" sz="1000" dirty="0">
                  <a:solidFill>
                    <a:prstClr val="black">
                      <a:lumMod val="75000"/>
                      <a:lumOff val="25000"/>
                    </a:prstClr>
                  </a:solidFill>
                  <a:latin typeface="Trebuchet MS" panose="020B0603020202020204"/>
                </a:rPr>
                <a:t>6 Days</a:t>
              </a:r>
              <a:endParaRPr lang="en-ZA" sz="1000" dirty="0">
                <a:solidFill>
                  <a:prstClr val="black">
                    <a:lumMod val="75000"/>
                    <a:lumOff val="25000"/>
                  </a:prstClr>
                </a:solidFill>
                <a:latin typeface="Trebuchet MS" panose="020B0603020202020204"/>
              </a:endParaRPr>
            </a:p>
          </p:txBody>
        </p:sp>
      </p:grpSp>
      <p:grpSp>
        <p:nvGrpSpPr>
          <p:cNvPr id="698" name="Text Milestone 1" title="Item Text">
            <a:extLst>
              <a:ext uri="{FF2B5EF4-FFF2-40B4-BE49-F238E27FC236}">
                <a16:creationId xmlns:a16="http://schemas.microsoft.com/office/drawing/2014/main" id="{C460DC38-EE9C-4AD1-B9BE-5CC20104BFF6}"/>
              </a:ext>
            </a:extLst>
          </p:cNvPr>
          <p:cNvGrpSpPr/>
          <p:nvPr/>
        </p:nvGrpSpPr>
        <p:grpSpPr>
          <a:xfrm>
            <a:off x="5009538" y="1582994"/>
            <a:ext cx="2698954" cy="1059072"/>
            <a:chOff x="561635" y="1308348"/>
            <a:chExt cx="1774303" cy="814480"/>
          </a:xfrm>
        </p:grpSpPr>
        <p:sp>
          <p:nvSpPr>
            <p:cNvPr id="699" name="TextBox 698">
              <a:extLst>
                <a:ext uri="{FF2B5EF4-FFF2-40B4-BE49-F238E27FC236}">
                  <a16:creationId xmlns:a16="http://schemas.microsoft.com/office/drawing/2014/main" id="{4091499F-0373-48FB-A239-45CEDCAB3ADE}"/>
                </a:ext>
              </a:extLst>
            </p:cNvPr>
            <p:cNvSpPr txBox="1"/>
            <p:nvPr/>
          </p:nvSpPr>
          <p:spPr>
            <a:xfrm>
              <a:off x="568098" y="1308348"/>
              <a:ext cx="1767840" cy="378714"/>
            </a:xfrm>
            <a:prstGeom prst="rect">
              <a:avLst/>
            </a:prstGeom>
            <a:noFill/>
          </p:spPr>
          <p:txBody>
            <a:bodyPr wrap="square" lIns="0" tIns="0" rIns="0" bIns="0" rtlCol="0">
              <a:spAutoFit/>
            </a:bodyPr>
            <a:lstStyle/>
            <a:p>
              <a:pPr algn="ctr"/>
              <a:r>
                <a:rPr lang="en-ZA" sz="1600" dirty="0">
                  <a:solidFill>
                    <a:prstClr val="black"/>
                  </a:solidFill>
                  <a:latin typeface="Trebuchet MS" panose="020B0603020202020204"/>
                </a:rPr>
                <a:t>Convolutional Neural Network (CNN)</a:t>
              </a:r>
            </a:p>
          </p:txBody>
        </p:sp>
        <p:sp>
          <p:nvSpPr>
            <p:cNvPr id="700" name="TextBox 699">
              <a:extLst>
                <a:ext uri="{FF2B5EF4-FFF2-40B4-BE49-F238E27FC236}">
                  <a16:creationId xmlns:a16="http://schemas.microsoft.com/office/drawing/2014/main" id="{EB0B4823-1958-42E1-B3DA-3053B6DAA6D8}"/>
                </a:ext>
              </a:extLst>
            </p:cNvPr>
            <p:cNvSpPr txBox="1"/>
            <p:nvPr/>
          </p:nvSpPr>
          <p:spPr>
            <a:xfrm>
              <a:off x="561635" y="1699980"/>
              <a:ext cx="1767840" cy="142018"/>
            </a:xfrm>
            <a:prstGeom prst="rect">
              <a:avLst/>
            </a:prstGeom>
            <a:noFill/>
          </p:spPr>
          <p:txBody>
            <a:bodyPr wrap="square" lIns="0" tIns="0" rIns="0" bIns="0" rtlCol="0">
              <a:spAutoFit/>
            </a:bodyPr>
            <a:lstStyle/>
            <a:p>
              <a:pPr algn="ctr"/>
              <a:r>
                <a:rPr lang="en-ZA" sz="1200" dirty="0">
                  <a:solidFill>
                    <a:prstClr val="black">
                      <a:lumMod val="75000"/>
                      <a:lumOff val="25000"/>
                    </a:prstClr>
                  </a:solidFill>
                  <a:latin typeface="Trebuchet MS" panose="020B0603020202020204"/>
                </a:rPr>
                <a:t>Research</a:t>
              </a:r>
            </a:p>
          </p:txBody>
        </p:sp>
        <p:sp>
          <p:nvSpPr>
            <p:cNvPr id="701" name="TextBox 700">
              <a:extLst>
                <a:ext uri="{FF2B5EF4-FFF2-40B4-BE49-F238E27FC236}">
                  <a16:creationId xmlns:a16="http://schemas.microsoft.com/office/drawing/2014/main" id="{0032FE01-CC14-4435-9D55-FE037974BEA0}"/>
                </a:ext>
              </a:extLst>
            </p:cNvPr>
            <p:cNvSpPr txBox="1"/>
            <p:nvPr/>
          </p:nvSpPr>
          <p:spPr>
            <a:xfrm>
              <a:off x="568099" y="1887091"/>
              <a:ext cx="1767839" cy="235737"/>
            </a:xfrm>
            <a:prstGeom prst="rect">
              <a:avLst/>
            </a:prstGeom>
            <a:noFill/>
          </p:spPr>
          <p:txBody>
            <a:bodyPr wrap="square" lIns="0" tIns="0" rIns="0" bIns="0" rtlCol="0">
              <a:noAutofit/>
            </a:bodyPr>
            <a:lstStyle/>
            <a:p>
              <a:pPr algn="ctr"/>
              <a:r>
                <a:rPr lang="en-ZA" sz="1000" dirty="0">
                  <a:solidFill>
                    <a:prstClr val="black">
                      <a:lumMod val="75000"/>
                      <a:lumOff val="25000"/>
                    </a:prstClr>
                  </a:solidFill>
                  <a:latin typeface="Trebuchet MS" panose="020B0603020202020204"/>
                </a:rPr>
                <a:t>6</a:t>
              </a:r>
              <a:r>
                <a:rPr lang="en-ZA" sz="1000" baseline="30000" dirty="0">
                  <a:solidFill>
                    <a:prstClr val="black">
                      <a:lumMod val="75000"/>
                      <a:lumOff val="25000"/>
                    </a:prstClr>
                  </a:solidFill>
                  <a:latin typeface="Trebuchet MS" panose="020B0603020202020204"/>
                </a:rPr>
                <a:t>th</a:t>
              </a:r>
              <a:r>
                <a:rPr lang="en-ZA" sz="1000" dirty="0">
                  <a:solidFill>
                    <a:prstClr val="black">
                      <a:lumMod val="75000"/>
                      <a:lumOff val="25000"/>
                    </a:prstClr>
                  </a:solidFill>
                  <a:latin typeface="Trebuchet MS" panose="020B0603020202020204"/>
                </a:rPr>
                <a:t> – 13</a:t>
              </a:r>
              <a:r>
                <a:rPr lang="en-ZA" sz="1000" baseline="30000" dirty="0">
                  <a:solidFill>
                    <a:prstClr val="black">
                      <a:lumMod val="75000"/>
                      <a:lumOff val="25000"/>
                    </a:prstClr>
                  </a:solidFill>
                  <a:latin typeface="Trebuchet MS" panose="020B0603020202020204"/>
                </a:rPr>
                <a:t>th</a:t>
              </a:r>
              <a:r>
                <a:rPr lang="en-ZA" sz="1000" dirty="0">
                  <a:solidFill>
                    <a:prstClr val="black">
                      <a:lumMod val="75000"/>
                      <a:lumOff val="25000"/>
                    </a:prstClr>
                  </a:solidFill>
                  <a:latin typeface="Trebuchet MS" panose="020B0603020202020204"/>
                </a:rPr>
                <a:t> November </a:t>
              </a:r>
              <a:r>
                <a:rPr lang="en-IN" sz="1000" dirty="0">
                  <a:solidFill>
                    <a:prstClr val="black">
                      <a:lumMod val="75000"/>
                      <a:lumOff val="25000"/>
                    </a:prstClr>
                  </a:solidFill>
                  <a:latin typeface="Trebuchet MS" panose="020B0603020202020204"/>
                </a:rPr>
                <a:t>2021</a:t>
              </a:r>
              <a:endParaRPr lang="en-ZA" sz="1000" dirty="0">
                <a:solidFill>
                  <a:prstClr val="black">
                    <a:lumMod val="75000"/>
                    <a:lumOff val="25000"/>
                  </a:prstClr>
                </a:solidFill>
                <a:latin typeface="Trebuchet MS" panose="020B0603020202020204"/>
              </a:endParaRPr>
            </a:p>
          </p:txBody>
        </p:sp>
      </p:grpSp>
      <p:pic>
        <p:nvPicPr>
          <p:cNvPr id="6" name="Picture 4" descr="Map pointer icon, GPS location symbol, map pin sign, map icon sign on white  back , #Ad, #location, #symbol, #map, #GPS, #Map #ad | Map icons, Pin logo,  Pin map">
            <a:extLst>
              <a:ext uri="{FF2B5EF4-FFF2-40B4-BE49-F238E27FC236}">
                <a16:creationId xmlns:a16="http://schemas.microsoft.com/office/drawing/2014/main" id="{3A159DB7-5DFD-47FE-8972-859E31DEDB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7923" y="1317521"/>
            <a:ext cx="585019" cy="585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3241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1681</TotalTime>
  <Words>2296</Words>
  <Application>Microsoft Office PowerPoint</Application>
  <PresentationFormat>Widescreen</PresentationFormat>
  <Paragraphs>230</Paragraphs>
  <Slides>39</Slides>
  <Notes>3</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39</vt:i4>
      </vt:variant>
    </vt:vector>
  </HeadingPairs>
  <TitlesOfParts>
    <vt:vector size="62" baseType="lpstr">
      <vt:lpstr>Aquire</vt:lpstr>
      <vt:lpstr>Arial</vt:lpstr>
      <vt:lpstr>Calibri</vt:lpstr>
      <vt:lpstr>Calibri Light</vt:lpstr>
      <vt:lpstr>Cambria Math</vt:lpstr>
      <vt:lpstr>charter</vt:lpstr>
      <vt:lpstr>CMMI12</vt:lpstr>
      <vt:lpstr>CMR12</vt:lpstr>
      <vt:lpstr>CMR8</vt:lpstr>
      <vt:lpstr>Domine</vt:lpstr>
      <vt:lpstr>Fanwood Text</vt:lpstr>
      <vt:lpstr>FreeSerif-Identity-H</vt:lpstr>
      <vt:lpstr>Georgia</vt:lpstr>
      <vt:lpstr>inherit</vt:lpstr>
      <vt:lpstr>Lato</vt:lpstr>
      <vt:lpstr>LatoWeb</vt:lpstr>
      <vt:lpstr>proxima_novaregular</vt:lpstr>
      <vt:lpstr>Quattrocento</vt:lpstr>
      <vt:lpstr>Times New Roman</vt:lpstr>
      <vt:lpstr>Trebuchet MS</vt:lpstr>
      <vt:lpstr>Verdana</vt:lpstr>
      <vt:lpstr>Wingdings</vt:lpstr>
      <vt:lpstr>Office Theme</vt:lpstr>
      <vt:lpstr>    Oriental Institute of Science and Technology, Bhopal  Department of Computer Science and Engineering  Progress Seminar - I  on  DRIVER ALERT [ Driver Drowsiness Detection System ] (Minor Project) Session 2021-2022                                                                                                                 Presented by:              1. Anshul Verma (0105CS191023) [Team Leader]                                                                                        2. Harshit Shrivastava (0105CS191048)                                                                                   3. Manish Nathrani (0105CS191062)      </vt:lpstr>
      <vt:lpstr>Introduction  </vt:lpstr>
      <vt:lpstr>PowerPoint Presentation</vt:lpstr>
      <vt:lpstr>PowerPoint Presentation</vt:lpstr>
      <vt:lpstr>PowerPoint Presentation</vt:lpstr>
      <vt:lpstr>PowerPoint Presentation</vt:lpstr>
      <vt:lpstr>PowerPoint Presentation</vt:lpstr>
      <vt:lpstr>Technologies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  </vt:lpstr>
      <vt:lpstr>PowerPoint Presentation</vt:lpstr>
      <vt:lpstr>ALGORITHM  </vt:lpstr>
      <vt:lpstr>ALGORITHM  </vt:lpstr>
      <vt:lpstr>ALGORITHM  </vt:lpstr>
      <vt:lpstr>ALGORITHM  </vt:lpstr>
      <vt:lpstr>ALGORITHM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Oriental Institute of Science and Technology, Bhopal  Department of Computer Science and Engineering   Introductory Seminar  on  Driver Drowsiness Detection System (Minor Project) Session 2021-2022                                                                                     Presented by:                                                                  1. Anshul Verma (0105CS191023) [Team Leader]                                                                 2. Harshit Shrivastava (0105CS191048)                                                             3. Manish Nathrani (0105CS191062)      </dc:title>
  <dc:creator>Anshul Verma</dc:creator>
  <cp:lastModifiedBy>Anshul Verma</cp:lastModifiedBy>
  <cp:revision>21</cp:revision>
  <dcterms:created xsi:type="dcterms:W3CDTF">2021-09-28T08:45:04Z</dcterms:created>
  <dcterms:modified xsi:type="dcterms:W3CDTF">2021-12-09T20:01:45Z</dcterms:modified>
</cp:coreProperties>
</file>